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4" r:id="rId3"/>
    <p:sldId id="358" r:id="rId4"/>
    <p:sldId id="305" r:id="rId5"/>
    <p:sldId id="335" r:id="rId6"/>
    <p:sldId id="336" r:id="rId7"/>
    <p:sldId id="257" r:id="rId8"/>
    <p:sldId id="307" r:id="rId9"/>
    <p:sldId id="309" r:id="rId10"/>
    <p:sldId id="310" r:id="rId11"/>
    <p:sldId id="308" r:id="rId12"/>
    <p:sldId id="258" r:id="rId13"/>
    <p:sldId id="260" r:id="rId14"/>
    <p:sldId id="265" r:id="rId15"/>
    <p:sldId id="273" r:id="rId16"/>
    <p:sldId id="274" r:id="rId17"/>
    <p:sldId id="287" r:id="rId18"/>
    <p:sldId id="275" r:id="rId19"/>
    <p:sldId id="280" r:id="rId20"/>
    <p:sldId id="286" r:id="rId21"/>
    <p:sldId id="276" r:id="rId22"/>
    <p:sldId id="288" r:id="rId23"/>
    <p:sldId id="278" r:id="rId24"/>
    <p:sldId id="306" r:id="rId25"/>
    <p:sldId id="279" r:id="rId26"/>
    <p:sldId id="272" r:id="rId27"/>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9pPr>
  </p:defaultTextStyle>
  <p:extLst>
    <p:ext uri="{EFAFB233-063F-42B5-8137-9DF3F51BA10A}">
      <p15:sldGuideLst xmlns:p15="http://schemas.microsoft.com/office/powerpoint/2012/main">
        <p15:guide id="1" orient="horz" pos="212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1"/>
    <p:restoredTop sz="94660"/>
  </p:normalViewPr>
  <p:slideViewPr>
    <p:cSldViewPr snapToGrid="0" showGuides="1">
      <p:cViewPr varScale="1">
        <p:scale>
          <a:sx n="53" d="100"/>
          <a:sy n="53" d="100"/>
        </p:scale>
        <p:origin x="180" y="54"/>
      </p:cViewPr>
      <p:guideLst>
        <p:guide orient="horz" pos="2122"/>
        <p:guide pos="2880"/>
      </p:guideLst>
    </p:cSldViewPr>
  </p:slideViewPr>
  <p:notesTextViewPr>
    <p:cViewPr>
      <p:scale>
        <a:sx n="1" d="1"/>
        <a:sy n="1" d="1"/>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pPr fontAlgn="auto"/>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pPr fontAlgn="auto"/>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838200" y="365125"/>
            <a:ext cx="7734300" cy="5811838"/>
          </a:xfrm>
        </p:spPr>
        <p:txBody>
          <a:bodyPr vert="eaVert"/>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pPr fontAlgn="auto"/>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en-US"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838200" y="1825625"/>
            <a:ext cx="5181600" cy="4351338"/>
          </a:xfrm>
        </p:spPr>
        <p:txBody>
          <a:body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Content Placeholder 3"/>
          <p:cNvSpPr>
            <a:spLocks noGrp="1"/>
          </p:cNvSpPr>
          <p:nvPr>
            <p:ph sz="half" idx="2"/>
          </p:nvPr>
        </p:nvSpPr>
        <p:spPr>
          <a:xfrm>
            <a:off x="6172200" y="1825625"/>
            <a:ext cx="5181600" cy="4351338"/>
          </a:xfrm>
        </p:spPr>
        <p:txBody>
          <a:body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5" name="Date Placeholder 4"/>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6" name="Footer Placeholder 5"/>
          <p:cNvSpPr>
            <a:spLocks noGrp="1"/>
          </p:cNvSpPr>
          <p:nvPr>
            <p:ph type="ftr" sz="quarter" idx="11"/>
          </p:nvPr>
        </p:nvSpPr>
        <p:spPr/>
        <p:txBody>
          <a:bodyPr/>
          <a:p>
            <a:pPr fontAlgn="auto"/>
            <a:endParaRPr lang="en-US" strike="noStrike" noProof="1"/>
          </a:p>
        </p:txBody>
      </p:sp>
      <p:sp>
        <p:nvSpPr>
          <p:cNvPr id="7" name="Slide Number Placeholder 6"/>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pPr fontAlgn="auto"/>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839788" y="2505075"/>
            <a:ext cx="5157787" cy="3684588"/>
          </a:xfrm>
        </p:spPr>
        <p:txBody>
          <a:body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6172200" y="2505075"/>
            <a:ext cx="5183188" cy="3684588"/>
          </a:xfrm>
        </p:spPr>
        <p:txBody>
          <a:body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7" name="Date Placeholder 6"/>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8" name="Footer Placeholder 7"/>
          <p:cNvSpPr>
            <a:spLocks noGrp="1"/>
          </p:cNvSpPr>
          <p:nvPr>
            <p:ph type="ftr" sz="quarter" idx="11"/>
          </p:nvPr>
        </p:nvSpPr>
        <p:spPr/>
        <p:txBody>
          <a:bodyPr/>
          <a:p>
            <a:pPr fontAlgn="auto"/>
            <a:endParaRPr lang="en-US" strike="noStrike" noProof="1"/>
          </a:p>
        </p:txBody>
      </p:sp>
      <p:sp>
        <p:nvSpPr>
          <p:cNvPr id="9" name="Slide Number Placeholder 8"/>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4" name="Footer Placeholder 3"/>
          <p:cNvSpPr>
            <a:spLocks noGrp="1"/>
          </p:cNvSpPr>
          <p:nvPr>
            <p:ph type="ftr" sz="quarter" idx="11"/>
          </p:nvPr>
        </p:nvSpPr>
        <p:spPr/>
        <p:txBody>
          <a:bodyPr/>
          <a:p>
            <a:pPr fontAlgn="auto"/>
            <a:endParaRPr lang="en-US" strike="noStrike" noProof="1"/>
          </a:p>
        </p:txBody>
      </p:sp>
      <p:sp>
        <p:nvSpPr>
          <p:cNvPr id="5" name="Slide Number Placeholder 4"/>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3" name="Footer Placeholder 2"/>
          <p:cNvSpPr>
            <a:spLocks noGrp="1"/>
          </p:cNvSpPr>
          <p:nvPr>
            <p:ph type="ftr" sz="quarter" idx="11"/>
          </p:nvPr>
        </p:nvSpPr>
        <p:spPr/>
        <p:txBody>
          <a:bodyPr/>
          <a:p>
            <a:pPr fontAlgn="auto"/>
            <a:endParaRPr lang="en-US" strike="noStrike" noProof="1"/>
          </a:p>
        </p:txBody>
      </p:sp>
      <p:sp>
        <p:nvSpPr>
          <p:cNvPr id="4" name="Slide Number Placeholder 3"/>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auto"/>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6" name="Footer Placeholder 5"/>
          <p:cNvSpPr>
            <a:spLocks noGrp="1"/>
          </p:cNvSpPr>
          <p:nvPr>
            <p:ph type="ftr" sz="quarter" idx="11"/>
          </p:nvPr>
        </p:nvSpPr>
        <p:spPr/>
        <p:txBody>
          <a:bodyPr/>
          <a:p>
            <a:pPr fontAlgn="auto"/>
            <a:endParaRPr lang="en-US" strike="noStrike" noProof="1"/>
          </a:p>
        </p:txBody>
      </p:sp>
      <p:sp>
        <p:nvSpPr>
          <p:cNvPr id="7" name="Slide Number Placeholder 6"/>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auto"/>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en-US" strike="noStrike"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fontAlgn="auto"/>
            <a:fld id="{63A1C593-65D0-4073-BCC9-577B9352EA97}" type="datetimeFigureOut">
              <a:rPr lang="en-US" strike="noStrike" noProof="1" smtClean="0">
                <a:latin typeface="+mn-lt"/>
                <a:ea typeface="+mn-ea"/>
                <a:cs typeface="+mn-cs"/>
              </a:rPr>
            </a:fld>
            <a:endParaRPr lang="en-US" strike="noStrike" noProof="1"/>
          </a:p>
        </p:txBody>
      </p:sp>
      <p:sp>
        <p:nvSpPr>
          <p:cNvPr id="6" name="Footer Placeholder 5"/>
          <p:cNvSpPr>
            <a:spLocks noGrp="1"/>
          </p:cNvSpPr>
          <p:nvPr>
            <p:ph type="ftr" sz="quarter" idx="11"/>
          </p:nvPr>
        </p:nvSpPr>
        <p:spPr/>
        <p:txBody>
          <a:bodyPr/>
          <a:p>
            <a:pPr fontAlgn="auto"/>
            <a:endParaRPr lang="en-US" strike="noStrike" noProof="1"/>
          </a:p>
        </p:txBody>
      </p:sp>
      <p:sp>
        <p:nvSpPr>
          <p:cNvPr id="7" name="Slide Number Placeholder 6"/>
          <p:cNvSpPr>
            <a:spLocks noGrp="1"/>
          </p:cNvSpPr>
          <p:nvPr>
            <p:ph type="sldNum" sz="quarter" idx="12"/>
          </p:nvPr>
        </p:nvSpPr>
        <p:spPr/>
        <p:txBody>
          <a:bodyPr/>
          <a:p>
            <a:pPr fontAlgn="auto"/>
            <a:fld id="{9B618960-8005-486C-9A75-10CB2AAC16F9}" type="slidenum">
              <a:rPr lang="en-US" strike="noStrike" noProof="1" smtClean="0">
                <a:latin typeface="+mn-lt"/>
                <a:ea typeface="+mn-ea"/>
                <a:cs typeface="+mn-cs"/>
              </a:rPr>
            </a:fld>
            <a:endParaRPr 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nchorCtr="0"/>
          <a:p>
            <a:pPr lvl="0"/>
            <a:r>
              <a:rPr lang="en-US" altLang="zh-CN"/>
              <a:t>Click to edit Master title style</a:t>
            </a:r>
            <a:endParaRPr lang="en-US" altLang="zh-CN"/>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nchorCtr="0"/>
          <a:p>
            <a:pPr lvl="0"/>
            <a:r>
              <a:rPr lang="en-US" altLang="zh-CN"/>
              <a:t>Click to edit Master text styles</a:t>
            </a:r>
            <a:endParaRPr lang="en-US" altLang="zh-CN"/>
          </a:p>
          <a:p>
            <a:pPr lvl="1" indent="-228600"/>
            <a:r>
              <a:rPr lang="en-US" altLang="zh-CN"/>
              <a:t>Second level</a:t>
            </a:r>
            <a:endParaRPr lang="en-US" altLang="zh-CN"/>
          </a:p>
          <a:p>
            <a:pPr lvl="2" indent="-228600"/>
            <a:r>
              <a:rPr lang="en-US" altLang="zh-CN"/>
              <a:t>Third level</a:t>
            </a:r>
            <a:endParaRPr lang="en-US" altLang="zh-CN"/>
          </a:p>
          <a:p>
            <a:pPr lvl="3" indent="-228600"/>
            <a:r>
              <a:rPr lang="en-US" altLang="zh-CN"/>
              <a:t>Fourth level</a:t>
            </a:r>
            <a:endParaRPr lang="en-US" altLang="zh-CN"/>
          </a:p>
          <a:p>
            <a:pPr lvl="4" indent="-228600"/>
            <a:r>
              <a:rPr lang="en-US" altLang="zh-CN"/>
              <a:t>Fifth level</a:t>
            </a:r>
            <a:endParaRPr lang="en-US" altLang="zh-C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63A1C593-65D0-4073-BCC9-577B9352EA97}"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en-US" strike="noStrike" noProof="1"/>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9B618960-8005-486C-9A75-10CB2AAC16F9}" type="slidenum">
              <a:rPr lang="en-US" strike="noStrike" noProof="1" smtClean="0">
                <a:latin typeface="+mn-lt"/>
                <a:ea typeface="+mn-ea"/>
                <a:cs typeface="+mn-cs"/>
              </a:rPr>
            </a:fld>
            <a:endParaRPr 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www.biblegateway.com/passage/?search=Luke 17&amp;version=NASB1995#fen-NASB1995-25682t" TargetMode="External"/><Relationship Id="rId2" Type="http://schemas.openxmlformats.org/officeDocument/2006/relationships/hyperlink" Target="https://www.biblegateway.com/passage/?search=Luke 17&amp;version=NASB1995#fen-NASB1995-25681s" TargetMode="External"/><Relationship Id="rId1" Type="http://schemas.openxmlformats.org/officeDocument/2006/relationships/hyperlink" Target="https://www.biblegateway.com/passage/?search=Luke 17&amp;version=NASB1995#fen-NASB1995-25680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Genesis 6 4 Nephilim family"/>
          <p:cNvPicPr>
            <a:picLocks noChangeAspect="1"/>
          </p:cNvPicPr>
          <p:nvPr>
            <p:ph idx="1"/>
          </p:nvPr>
        </p:nvPicPr>
        <p:blipFill>
          <a:blip r:embed="rId1"/>
          <a:stretch>
            <a:fillRect/>
          </a:stretch>
        </p:blipFill>
        <p:spPr>
          <a:xfrm>
            <a:off x="3688715" y="167005"/>
            <a:ext cx="5111750" cy="6523990"/>
          </a:xfrm>
          <a:prstGeom prst="rect">
            <a:avLst/>
          </a:prstGeom>
        </p:spPr>
      </p:pic>
      <p:sp>
        <p:nvSpPr>
          <p:cNvPr id="2" name="Text Box 1"/>
          <p:cNvSpPr txBox="1"/>
          <p:nvPr/>
        </p:nvSpPr>
        <p:spPr>
          <a:xfrm>
            <a:off x="-184785" y="715645"/>
            <a:ext cx="4191000" cy="2214880"/>
          </a:xfrm>
          <a:prstGeom prst="rect">
            <a:avLst/>
          </a:prstGeom>
          <a:noFill/>
        </p:spPr>
        <p:txBody>
          <a:bodyPr wrap="square" rtlCol="0" anchor="t">
            <a:spAutoFit/>
          </a:bodyPr>
          <a:p>
            <a:pPr marL="0" indent="0" algn="ctr">
              <a:buNone/>
            </a:pPr>
            <a:r>
              <a:rPr lang="en-US" sz="2300" b="1">
                <a:sym typeface="+mn-ea"/>
              </a:rPr>
              <a:t>The Angelic Infiltration  </a:t>
            </a:r>
            <a:endParaRPr lang="en-US" sz="2300" b="1">
              <a:sym typeface="+mn-ea"/>
            </a:endParaRPr>
          </a:p>
          <a:p>
            <a:pPr marL="0" indent="0" algn="ctr">
              <a:buNone/>
            </a:pPr>
            <a:r>
              <a:rPr lang="en-US" sz="2300" b="1">
                <a:sym typeface="+mn-ea"/>
              </a:rPr>
              <a:t>(Part Two: Genesis 6:10-13)</a:t>
            </a:r>
            <a:endParaRPr lang="en-US" sz="2300" b="1">
              <a:sym typeface="+mn-ea"/>
            </a:endParaRPr>
          </a:p>
          <a:p>
            <a:pPr marL="0" indent="0" algn="ctr">
              <a:buNone/>
            </a:pPr>
            <a:endParaRPr lang="en-US" sz="2300" b="1">
              <a:sym typeface="+mn-ea"/>
            </a:endParaRPr>
          </a:p>
          <a:p>
            <a:pPr marL="0" indent="0" algn="ctr">
              <a:buNone/>
            </a:pPr>
            <a:r>
              <a:rPr lang="en-US" sz="2300" b="1">
                <a:sym typeface="+mn-ea"/>
              </a:rPr>
              <a:t>Davao, 25-26 Aug 2024</a:t>
            </a:r>
            <a:endParaRPr lang="en-US" sz="2300" b="1">
              <a:sym typeface="+mn-ea"/>
            </a:endParaRPr>
          </a:p>
          <a:p>
            <a:pPr marL="0" indent="0" algn="ctr">
              <a:buNone/>
            </a:pPr>
            <a:endParaRPr lang="en-US" sz="2300" b="1">
              <a:sym typeface="+mn-ea"/>
            </a:endParaRPr>
          </a:p>
          <a:p>
            <a:pPr marL="0" indent="0" algn="ctr">
              <a:buNone/>
            </a:pPr>
            <a:r>
              <a:rPr lang="en-US" sz="2300" b="1">
                <a:sym typeface="+mn-ea"/>
              </a:rPr>
              <a:t>Teacher: Tim McLachlan</a:t>
            </a:r>
            <a:endParaRPr lang="en-US" sz="2300" b="1">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Genesis 6:12</a:t>
            </a:r>
            <a:endParaRPr lang="en-US"/>
          </a:p>
        </p:txBody>
      </p:sp>
      <p:sp>
        <p:nvSpPr>
          <p:cNvPr id="3" name="Content Placeholder 2"/>
          <p:cNvSpPr>
            <a:spLocks noGrp="1"/>
          </p:cNvSpPr>
          <p:nvPr>
            <p:ph idx="1"/>
          </p:nvPr>
        </p:nvSpPr>
        <p:spPr/>
        <p:txBody>
          <a:bodyPr/>
          <a:p>
            <a:r>
              <a:rPr lang="en-US"/>
              <a:t>And God looked upon the earth. And, behold, it had corrupted itself [Hiphil reflexive]! For all flesh [reference to original humans]  had corrupted it’s way  upon the earth.</a:t>
            </a:r>
            <a:endParaRPr lang="en-US"/>
          </a:p>
          <a:p>
            <a:endParaRPr lang="en-US"/>
          </a:p>
          <a:p>
            <a:r>
              <a:rPr lang="en-US"/>
              <a:t>Summary: Because the people of the cosmos had chosen to corrupt its way (by becoming involved with the angels) therefore they too were corrupt (no pure humans left upon the earth. )</a:t>
            </a:r>
            <a:endParaRPr lang="en-US"/>
          </a:p>
          <a:p>
            <a:r>
              <a:rPr lang="en-US"/>
              <a:t>Gen 6:13</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Title 4"/>
          <p:cNvSpPr>
            <a:spLocks noGrp="1"/>
          </p:cNvSpPr>
          <p:nvPr>
            <p:ph type="title"/>
          </p:nvPr>
        </p:nvSpPr>
        <p:spPr>
          <a:xfrm>
            <a:off x="1071563" y="376238"/>
            <a:ext cx="10515600" cy="841375"/>
          </a:xfrm>
        </p:spPr>
        <p:txBody>
          <a:bodyPr vert="horz" lIns="91440" tIns="45720" rIns="91440" bIns="45720" anchor="ctr" anchorCtr="0"/>
          <a:p>
            <a:r>
              <a:rPr lang="en-US" altLang="zh-CN"/>
              <a:t>Genesis 6:11-13   The Word  תחשׁ “Shachath”</a:t>
            </a:r>
            <a:endParaRPr lang="en-US" altLang="zh-CN"/>
          </a:p>
        </p:txBody>
      </p:sp>
      <p:pic>
        <p:nvPicPr>
          <p:cNvPr id="5122" name="Content Placeholder 3" descr="Shacath corrupted or destroyed"/>
          <p:cNvPicPr>
            <a:picLocks noGrp="1" noChangeAspect="1"/>
          </p:cNvPicPr>
          <p:nvPr>
            <p:ph idx="1"/>
          </p:nvPr>
        </p:nvPicPr>
        <p:blipFill>
          <a:blip r:embed="rId1"/>
          <a:stretch>
            <a:fillRect/>
          </a:stretch>
        </p:blipFill>
        <p:spPr>
          <a:xfrm>
            <a:off x="307975" y="1217613"/>
            <a:ext cx="11574463" cy="536733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Content Placeholder 2"/>
          <p:cNvSpPr>
            <a:spLocks noGrp="1"/>
          </p:cNvSpPr>
          <p:nvPr>
            <p:ph idx="1"/>
          </p:nvPr>
        </p:nvSpPr>
        <p:spPr/>
        <p:txBody>
          <a:bodyPr vert="horz" lIns="91440" tIns="45720" rIns="91440" bIns="45720" anchor="t" anchorCtr="0"/>
          <a:p>
            <a:r>
              <a:rPr lang="en-US" altLang="zh-CN"/>
              <a:t>Gen. 6:11  Niphal Imperfect = was being corrupted</a:t>
            </a:r>
            <a:endParaRPr lang="en-US" altLang="zh-CN"/>
          </a:p>
          <a:p>
            <a:r>
              <a:rPr lang="en-US" altLang="zh-CN"/>
              <a:t>Gen 6:12 (first use)  Niphal perfect (of the feminine noun / 'ha aretz') = the earth was already corrupted</a:t>
            </a:r>
            <a:endParaRPr lang="en-US" altLang="zh-CN"/>
          </a:p>
          <a:p>
            <a:r>
              <a:rPr lang="en-US" altLang="zh-CN"/>
              <a:t>Gen 6:12 (second use) Hiphil [causative/active] perfect (of the masculine singular noun / 'cal basar' ), = all flesh had corrupted its way</a:t>
            </a:r>
            <a:endParaRPr lang="en-US" altLang="zh-CN"/>
          </a:p>
          <a:p>
            <a:r>
              <a:rPr lang="en-US" altLang="zh-CN"/>
              <a:t>Gen 6:13 Hiphil [causative/active] = I (God) will destroy them with the earth</a:t>
            </a:r>
            <a:endParaRPr lang="en-US" altLang="zh-CN"/>
          </a:p>
          <a:p>
            <a:endParaRPr lang="en-US" altLang="zh-CN"/>
          </a:p>
          <a:p>
            <a:endParaRPr lang="en-US" altLang="zh-C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Title 1"/>
          <p:cNvSpPr>
            <a:spLocks noGrp="1"/>
          </p:cNvSpPr>
          <p:nvPr>
            <p:ph type="title"/>
          </p:nvPr>
        </p:nvSpPr>
        <p:spPr>
          <a:xfrm>
            <a:off x="973138" y="398463"/>
            <a:ext cx="10515600" cy="1325562"/>
          </a:xfrm>
        </p:spPr>
        <p:txBody>
          <a:bodyPr vert="horz" lIns="91440" tIns="45720" rIns="91440" bIns="45720" anchor="ctr" anchorCtr="0"/>
          <a:p>
            <a:r>
              <a:rPr lang="en-US" altLang="zh-CN"/>
              <a:t>סמח = chamas [chamas / LXX-  αδικιας / adikias].</a:t>
            </a:r>
            <a:endParaRPr lang="en-US" altLang="zh-CN"/>
          </a:p>
        </p:txBody>
      </p:sp>
      <p:sp>
        <p:nvSpPr>
          <p:cNvPr id="3" name="Content Placeholder 2"/>
          <p:cNvSpPr>
            <a:spLocks noGrp="1"/>
          </p:cNvSpPr>
          <p:nvPr>
            <p:ph idx="1"/>
          </p:nvPr>
        </p:nvSpPr>
        <p:spPr>
          <a:xfrm>
            <a:off x="838200" y="1579563"/>
            <a:ext cx="10515600" cy="4351338"/>
          </a:xfrm>
        </p:spPr>
        <p:txBody>
          <a:bodyPr/>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endParaRPr kumimoji="0" lang="en-US" sz="2800" b="0" i="0" u="none" strike="noStrike" kern="1200" cap="none" spc="0" normalizeH="0" baseline="0" noProof="1">
              <a:solidFill>
                <a:schemeClr val="tx1"/>
              </a:solidFill>
              <a:latin typeface="+mn-lt"/>
              <a:ea typeface="+mn-ea"/>
              <a:cs typeface="+mn-cs"/>
            </a:endParaRPr>
          </a:p>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r>
              <a:rPr kumimoji="0" lang="en-US" sz="2800" b="0" i="0" u="none" strike="noStrike" kern="1200" cap="none" spc="0" normalizeH="0" baseline="0" noProof="1">
                <a:solidFill>
                  <a:schemeClr val="tx1"/>
                </a:solidFill>
                <a:latin typeface="+mn-lt"/>
                <a:ea typeface="+mn-ea"/>
                <a:cs typeface="+mn-cs"/>
              </a:rPr>
              <a:t>(Gen 16:5)  And Sarai said to Abram, My wrongdoing [chamas / adikios be upon you.]    </a:t>
            </a:r>
            <a:endParaRPr kumimoji="0" lang="en-US" sz="2800" b="0" i="0" u="none" strike="noStrike" kern="1200" cap="none" spc="0" normalizeH="0" baseline="0" noProof="1">
              <a:solidFill>
                <a:schemeClr val="tx1"/>
              </a:solidFill>
              <a:latin typeface="+mn-lt"/>
              <a:ea typeface="+mn-ea"/>
              <a:cs typeface="+mn-cs"/>
            </a:endParaRPr>
          </a:p>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r>
              <a:rPr kumimoji="0" lang="en-US" sz="2800" b="0" i="0" u="none" strike="noStrike" kern="1200" cap="none" spc="0" normalizeH="0" baseline="0" noProof="1">
                <a:solidFill>
                  <a:schemeClr val="tx1"/>
                </a:solidFill>
                <a:latin typeface="+mn-lt"/>
                <a:ea typeface="+mn-ea"/>
                <a:cs typeface="+mn-cs"/>
              </a:rPr>
              <a:t>(Deut 19:16) ענה  חמס   (chamas anar)  false witness / μάρτυς ἄδικος (LXX)</a:t>
            </a:r>
            <a:endParaRPr kumimoji="0" lang="en-US" sz="2800" b="0" i="0" u="none" strike="noStrike" kern="1200" cap="none" spc="0" normalizeH="0" baseline="0" noProof="1">
              <a:solidFill>
                <a:schemeClr val="tx1"/>
              </a:solidFill>
              <a:latin typeface="+mn-lt"/>
              <a:ea typeface="+mn-ea"/>
              <a:cs typeface="+mn-cs"/>
            </a:endParaRPr>
          </a:p>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r>
              <a:rPr kumimoji="0" lang="en-US" sz="2800" b="0" i="0" u="none" strike="noStrike" kern="1200" cap="none" spc="0" normalizeH="0" baseline="0" noProof="1">
                <a:solidFill>
                  <a:schemeClr val="tx1"/>
                </a:solidFill>
                <a:latin typeface="+mn-lt"/>
                <a:ea typeface="+mn-ea"/>
                <a:cs typeface="+mn-cs"/>
              </a:rPr>
              <a:t>(Isaiah 53:9) (MKJV)  And He put His grave with the wicked, and with a rich one in His death; although He had done no violence, nor was any deceit in His mouth.</a:t>
            </a:r>
            <a:endParaRPr kumimoji="0" lang="en-US" sz="2800" b="0" i="0" u="none" strike="noStrike" kern="1200" cap="none" spc="0" normalizeH="0" baseline="0" noProof="1">
              <a:solidFill>
                <a:schemeClr val="tx1"/>
              </a:solidFill>
              <a:latin typeface="+mn-lt"/>
              <a:ea typeface="+mn-ea"/>
              <a:cs typeface="+mn-cs"/>
            </a:endParaRPr>
          </a:p>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r>
              <a:rPr kumimoji="0" lang="en-US" sz="2800" b="0" i="0" u="none" strike="noStrike" kern="1200" cap="none" spc="0" normalizeH="0" baseline="0" noProof="1">
                <a:solidFill>
                  <a:schemeClr val="tx1"/>
                </a:solidFill>
                <a:latin typeface="+mn-lt"/>
                <a:ea typeface="+mn-ea"/>
                <a:cs typeface="+mn-cs"/>
              </a:rPr>
              <a:t>(1 John 1:9) ‘He will cleanse us from all  αδικιας” (emphasis exact form as in LXX Gen 6:11)</a:t>
            </a:r>
            <a:endParaRPr kumimoji="0" lang="en-US" sz="2800" b="0" i="0" u="none" strike="noStrike" kern="1200" cap="none" spc="0" normalizeH="0" baseline="0" noProof="1">
              <a:solidFill>
                <a:schemeClr val="tx1"/>
              </a:solidFill>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Content Placeholder 2"/>
          <p:cNvSpPr>
            <a:spLocks noGrp="1"/>
          </p:cNvSpPr>
          <p:nvPr>
            <p:ph idx="1"/>
          </p:nvPr>
        </p:nvSpPr>
        <p:spPr/>
        <p:txBody>
          <a:bodyPr vert="horz" lIns="91440" tIns="45720" rIns="91440" bIns="45720" anchor="t" anchorCtr="0"/>
          <a:p>
            <a:r>
              <a:rPr lang="en-US" altLang="zh-CN"/>
              <a:t>Gen 6:12  </a:t>
            </a:r>
            <a:endParaRPr lang="en-US" altLang="zh-CN"/>
          </a:p>
          <a:p>
            <a:endParaRPr lang="en-US" altLang="zh-CN"/>
          </a:p>
          <a:p>
            <a:r>
              <a:rPr lang="en-US" altLang="zh-CN"/>
              <a:t>And God looked upon the earth. And, behold, it was corrupted! For all flesh [basah] had corrupted its way [derek] upon the earth. </a:t>
            </a:r>
            <a:endParaRPr lang="en-US" altLang="zh-C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38200" y="1825625"/>
            <a:ext cx="3556000" cy="4351338"/>
          </a:xfrm>
        </p:spPr>
        <p:txBody>
          <a:bodyPr/>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r>
              <a:rPr kumimoji="0" lang="en-US" sz="2800" b="0" i="0" u="none" strike="noStrike" kern="1200" cap="none" spc="0" normalizeH="0" baseline="0" noProof="1">
                <a:solidFill>
                  <a:schemeClr val="tx1"/>
                </a:solidFill>
                <a:latin typeface="+mn-lt"/>
                <a:ea typeface="+mn-ea"/>
                <a:cs typeface="+mn-cs"/>
              </a:rPr>
              <a:t>Psalms 23:3</a:t>
            </a:r>
            <a:endParaRPr kumimoji="0" lang="en-US" sz="2800" b="0" i="0" u="none" strike="noStrike" kern="1200" cap="none" spc="0" normalizeH="0" baseline="0" noProof="1">
              <a:solidFill>
                <a:schemeClr val="tx1"/>
              </a:solidFill>
              <a:latin typeface="+mn-lt"/>
              <a:ea typeface="+mn-ea"/>
              <a:cs typeface="+mn-cs"/>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en-US" sz="2800" b="0" i="0" u="none" strike="noStrike" kern="1200" cap="none" spc="0" normalizeH="0" baseline="0" noProof="1">
                <a:solidFill>
                  <a:schemeClr val="tx1"/>
                </a:solidFill>
                <a:latin typeface="+mn-lt"/>
                <a:ea typeface="+mn-ea"/>
                <a:cs typeface="+mn-cs"/>
              </a:rPr>
              <a:t> 'paths of righteousness'</a:t>
            </a:r>
            <a:endParaRPr kumimoji="0" lang="en-US" sz="2800" b="0" i="0" u="none" strike="noStrike" kern="1200" cap="none" spc="0" normalizeH="0" baseline="0" noProof="1">
              <a:solidFill>
                <a:schemeClr val="tx1"/>
              </a:solidFill>
              <a:latin typeface="+mn-lt"/>
              <a:ea typeface="+mn-ea"/>
              <a:cs typeface="+mn-cs"/>
            </a:endParaRPr>
          </a:p>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endParaRPr kumimoji="0" lang="en-US" sz="2800" b="0" i="0" u="none" strike="noStrike" kern="1200" cap="none" spc="0" normalizeH="0" baseline="0" noProof="1">
              <a:solidFill>
                <a:schemeClr val="tx1"/>
              </a:solidFill>
              <a:latin typeface="+mn-lt"/>
              <a:ea typeface="+mn-ea"/>
              <a:cs typeface="+mn-cs"/>
            </a:endParaRPr>
          </a:p>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endParaRPr kumimoji="0" lang="en-US" sz="2800" b="0" i="0" u="none" strike="noStrike" kern="1200" cap="none" spc="0" normalizeH="0" baseline="0" noProof="1">
              <a:solidFill>
                <a:schemeClr val="tx1"/>
              </a:solidFill>
              <a:latin typeface="+mn-lt"/>
              <a:ea typeface="+mn-ea"/>
              <a:cs typeface="+mn-cs"/>
            </a:endParaRPr>
          </a:p>
        </p:txBody>
      </p:sp>
      <p:pic>
        <p:nvPicPr>
          <p:cNvPr id="11266" name="Content Placeholder 3"/>
          <p:cNvPicPr>
            <a:picLocks noGrp="1" noChangeAspect="1"/>
          </p:cNvPicPr>
          <p:nvPr>
            <p:ph sz="half" idx="2"/>
          </p:nvPr>
        </p:nvPicPr>
        <p:blipFill>
          <a:blip r:embed="rId1"/>
          <a:stretch>
            <a:fillRect/>
          </a:stretch>
        </p:blipFill>
        <p:spPr>
          <a:xfrm>
            <a:off x="4394200" y="885825"/>
            <a:ext cx="7356475" cy="548163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Title 6"/>
          <p:cNvSpPr>
            <a:spLocks noGrp="1"/>
          </p:cNvSpPr>
          <p:nvPr>
            <p:ph type="title"/>
          </p:nvPr>
        </p:nvSpPr>
        <p:spPr/>
        <p:txBody>
          <a:bodyPr vert="horz" lIns="91440" tIns="45720" rIns="91440" bIns="45720" anchor="ctr" anchorCtr="0"/>
          <a:p>
            <a:endParaRPr lang="en-US" altLang="zh-CN"/>
          </a:p>
        </p:txBody>
      </p:sp>
      <p:pic>
        <p:nvPicPr>
          <p:cNvPr id="12290" name="Content Placeholder 5" descr="Derek"/>
          <p:cNvPicPr>
            <a:picLocks noGrp="1" noChangeAspect="1"/>
          </p:cNvPicPr>
          <p:nvPr>
            <p:ph idx="1"/>
          </p:nvPr>
        </p:nvPicPr>
        <p:blipFill>
          <a:blip r:embed="rId1"/>
          <a:stretch>
            <a:fillRect/>
          </a:stretch>
        </p:blipFill>
        <p:spPr>
          <a:xfrm>
            <a:off x="3175" y="661988"/>
            <a:ext cx="11964988" cy="588486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Content Placeholder 6"/>
          <p:cNvPicPr>
            <a:picLocks noGrp="1" noChangeAspect="1"/>
          </p:cNvPicPr>
          <p:nvPr>
            <p:ph sz="half" idx="2"/>
          </p:nvPr>
        </p:nvPicPr>
        <p:blipFill>
          <a:blip r:embed="rId1"/>
          <a:stretch>
            <a:fillRect/>
          </a:stretch>
        </p:blipFill>
        <p:spPr>
          <a:xfrm>
            <a:off x="6810375" y="1196975"/>
            <a:ext cx="3976688" cy="4465638"/>
          </a:xfrm>
        </p:spPr>
      </p:pic>
      <p:pic>
        <p:nvPicPr>
          <p:cNvPr id="13314" name="Content Placeholder 7"/>
          <p:cNvPicPr>
            <a:picLocks noGrp="1" noChangeAspect="1"/>
          </p:cNvPicPr>
          <p:nvPr>
            <p:ph sz="half" idx="1"/>
          </p:nvPr>
        </p:nvPicPr>
        <p:blipFill>
          <a:blip r:embed="rId2"/>
          <a:stretch>
            <a:fillRect/>
          </a:stretch>
        </p:blipFill>
        <p:spPr>
          <a:xfrm>
            <a:off x="698500" y="1196975"/>
            <a:ext cx="5673725" cy="446563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Content Placeholder 2"/>
          <p:cNvSpPr>
            <a:spLocks noGrp="1"/>
          </p:cNvSpPr>
          <p:nvPr>
            <p:ph sz="half" idx="1"/>
          </p:nvPr>
        </p:nvSpPr>
        <p:spPr>
          <a:xfrm>
            <a:off x="838200" y="1825625"/>
            <a:ext cx="9674225" cy="4351338"/>
          </a:xfrm>
        </p:spPr>
        <p:txBody>
          <a:bodyPr vert="horz" lIns="91440" tIns="45720" rIns="91440" bIns="45720" anchor="t" anchorCtr="0"/>
          <a:p>
            <a:pPr marL="0" indent="0">
              <a:buClrTx/>
              <a:buSzTx/>
              <a:buFont typeface="Arial" panose="020B0604020202020204" pitchFamily="34" charset="0"/>
              <a:buNone/>
            </a:pPr>
            <a:r>
              <a:rPr lang="en-US" altLang="zh-CN"/>
              <a:t>“Facilitating wheeltracks of righteousness”</a:t>
            </a:r>
            <a:endParaRPr lang="en-US" altLang="zh-CN"/>
          </a:p>
          <a:p>
            <a:pPr marL="0" indent="0">
              <a:buClrTx/>
              <a:buSzTx/>
              <a:buFont typeface="Arial" panose="020B0604020202020204" pitchFamily="34" charset="0"/>
              <a:buNone/>
            </a:pPr>
            <a:r>
              <a:rPr lang="en-US" altLang="zh-CN"/>
              <a:t>Creating/Developing the habit of thinking 'God's way' not 'the my way highway'</a:t>
            </a:r>
            <a:endParaRPr lang="en-US" alt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itle 1"/>
          <p:cNvSpPr>
            <a:spLocks noGrp="1"/>
          </p:cNvSpPr>
          <p:nvPr>
            <p:ph type="title"/>
          </p:nvPr>
        </p:nvSpPr>
        <p:spPr>
          <a:xfrm>
            <a:off x="1050925" y="2949575"/>
            <a:ext cx="10515600" cy="1325563"/>
          </a:xfrm>
        </p:spPr>
        <p:txBody>
          <a:bodyPr vert="horz" lIns="91440" tIns="45720" rIns="91440" bIns="45720" anchor="ctr" anchorCtr="0"/>
          <a:p>
            <a:r>
              <a:rPr lang="en-US" altLang="zh-CN" sz="2800"/>
              <a:t>Isa 55:8  For My thoughts are not your thoughts, nor your ways My ways, says Jehovah. </a:t>
            </a:r>
            <a:br>
              <a:rPr lang="en-US" altLang="zh-CN" sz="2800"/>
            </a:br>
            <a:r>
              <a:rPr lang="en-US" altLang="zh-CN" sz="2800"/>
              <a:t>Isa 55:9  For as the heavens are higher than the earth, so are My ways higher than your ways, and My thoughts than your thoughts.</a:t>
            </a:r>
            <a:br>
              <a:rPr lang="en-US" altLang="zh-CN" sz="2800"/>
            </a:br>
            <a:br>
              <a:rPr lang="en-US" altLang="zh-CN" sz="2800"/>
            </a:br>
            <a:br>
              <a:rPr lang="en-US" altLang="zh-CN" sz="2800"/>
            </a:br>
            <a:br>
              <a:rPr lang="en-US" altLang="zh-CN" sz="2800"/>
            </a:br>
            <a:r>
              <a:rPr lang="en-US" altLang="zh-CN" sz="2800"/>
              <a:t> </a:t>
            </a:r>
            <a:endParaRPr lang="en-US" altLang="zh-CN"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80415" y="1252855"/>
            <a:ext cx="10515600" cy="4351338"/>
          </a:xfrm>
        </p:spPr>
        <p:txBody>
          <a:bodyPr/>
          <a:p>
            <a:pPr marL="0" indent="0" algn="ctr">
              <a:buNone/>
            </a:pPr>
            <a:r>
              <a:rPr lang="en-US"/>
              <a:t>The conference videos which accompany this </a:t>
            </a:r>
            <a:endParaRPr lang="en-US"/>
          </a:p>
          <a:p>
            <a:pPr marL="0" indent="0" algn="ctr">
              <a:buNone/>
            </a:pPr>
            <a:r>
              <a:rPr lang="en-US"/>
              <a:t>slide show may be found here:</a:t>
            </a:r>
            <a:endParaRPr lang="en-US"/>
          </a:p>
          <a:p>
            <a:pPr marL="0" indent="0" algn="ctr">
              <a:buNone/>
            </a:pPr>
            <a:endParaRPr lang="en-US"/>
          </a:p>
          <a:p>
            <a:pPr marL="0" indent="0" algn="ctr">
              <a:buNone/>
            </a:pPr>
            <a:r>
              <a:rPr lang="en-US"/>
              <a:t>https://www.ibdoctrine.org/angelic-infiltration</a:t>
            </a:r>
            <a:endParaRPr lang="en-US"/>
          </a:p>
          <a:p>
            <a:pPr marL="0" indent="0" algn="ctr">
              <a:buNone/>
            </a:pPr>
            <a:endParaRPr lang="en-US"/>
          </a:p>
          <a:p>
            <a:pPr marL="0" indent="0" algn="ctr">
              <a:buNone/>
            </a:pPr>
            <a:r>
              <a:rPr lang="en-US"/>
              <a:t>For further information please contact Pastor Tim at:</a:t>
            </a:r>
            <a:endParaRPr lang="en-US"/>
          </a:p>
          <a:p>
            <a:pPr marL="0" indent="0" algn="ctr">
              <a:buNone/>
            </a:pPr>
            <a:endParaRPr lang="en-US"/>
          </a:p>
          <a:p>
            <a:pPr marL="0" indent="0" algn="ctr">
              <a:buNone/>
            </a:pPr>
            <a:r>
              <a:rPr lang="en-US"/>
              <a:t>sawokproductions@yahoo.com</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Content Placeholder 4"/>
          <p:cNvPicPr>
            <a:picLocks noGrp="1" noChangeAspect="1"/>
          </p:cNvPicPr>
          <p:nvPr>
            <p:ph sz="half" idx="1"/>
          </p:nvPr>
        </p:nvPicPr>
        <p:blipFill>
          <a:blip r:embed="rId1"/>
          <a:stretch>
            <a:fillRect/>
          </a:stretch>
        </p:blipFill>
        <p:spPr>
          <a:xfrm>
            <a:off x="601663" y="1690688"/>
            <a:ext cx="5002212" cy="3754437"/>
          </a:xfrm>
        </p:spPr>
      </p:pic>
      <p:pic>
        <p:nvPicPr>
          <p:cNvPr id="16386" name="Content Placeholder 5"/>
          <p:cNvPicPr>
            <a:picLocks noGrp="1" noChangeAspect="1"/>
          </p:cNvPicPr>
          <p:nvPr>
            <p:ph sz="half" idx="2"/>
          </p:nvPr>
        </p:nvPicPr>
        <p:blipFill>
          <a:blip r:embed="rId2"/>
          <a:stretch>
            <a:fillRect/>
          </a:stretch>
        </p:blipFill>
        <p:spPr>
          <a:xfrm>
            <a:off x="5857875" y="1752600"/>
            <a:ext cx="5297488" cy="351155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Content Placeholder 7"/>
          <p:cNvPicPr>
            <a:picLocks noGrp="1" noChangeAspect="1"/>
          </p:cNvPicPr>
          <p:nvPr>
            <p:ph idx="1"/>
          </p:nvPr>
        </p:nvPicPr>
        <p:blipFill>
          <a:blip r:embed="rId1"/>
          <a:stretch>
            <a:fillRect/>
          </a:stretch>
        </p:blipFill>
        <p:spPr>
          <a:xfrm>
            <a:off x="3092450" y="136525"/>
            <a:ext cx="6454775" cy="658495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Title 1"/>
          <p:cNvSpPr>
            <a:spLocks noGrp="1"/>
          </p:cNvSpPr>
          <p:nvPr>
            <p:ph type="title"/>
          </p:nvPr>
        </p:nvSpPr>
        <p:spPr>
          <a:xfrm>
            <a:off x="1108075" y="2990850"/>
            <a:ext cx="10515600" cy="1325563"/>
          </a:xfrm>
        </p:spPr>
        <p:txBody>
          <a:bodyPr vert="horz" lIns="91440" tIns="45720" rIns="91440" bIns="45720" anchor="ctr" anchorCtr="0"/>
          <a:p>
            <a:r>
              <a:rPr lang="en-US" altLang="zh-CN" sz="3600"/>
              <a:t>John 14:6</a:t>
            </a:r>
            <a:br>
              <a:rPr lang="en-US" altLang="zh-CN" sz="3600"/>
            </a:br>
            <a:br>
              <a:rPr lang="en-US" altLang="zh-CN" sz="3600"/>
            </a:br>
            <a:br>
              <a:rPr lang="en-US" altLang="zh-CN" sz="3600"/>
            </a:br>
            <a:br>
              <a:rPr lang="en-US" altLang="zh-CN" sz="3600"/>
            </a:br>
            <a:r>
              <a:rPr lang="en-US" altLang="zh-CN" sz="3600"/>
              <a:t>(MKJV)  Jesus said to him, I am the Way, the Truth, and the Life; no one comes to the Father but by Me.</a:t>
            </a:r>
            <a:br>
              <a:rPr lang="en-US" altLang="zh-CN"/>
            </a:br>
            <a:endParaRPr lang="en-US" altLang="zh-C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2043430" y="264795"/>
            <a:ext cx="8257540" cy="619315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Content Placeholder 2"/>
          <p:cNvSpPr>
            <a:spLocks noGrp="1"/>
          </p:cNvSpPr>
          <p:nvPr>
            <p:ph sz="half" idx="1"/>
          </p:nvPr>
        </p:nvSpPr>
        <p:spPr>
          <a:xfrm>
            <a:off x="838200" y="1825625"/>
            <a:ext cx="10991850" cy="4351338"/>
          </a:xfrm>
        </p:spPr>
        <p:txBody>
          <a:bodyPr vert="horz" lIns="91440" tIns="45720" rIns="91440" bIns="45720" anchor="t" anchorCtr="0"/>
          <a:p>
            <a:pPr>
              <a:buClrTx/>
              <a:buSzTx/>
              <a:buFont typeface="Arial" panose="020B0604020202020204" pitchFamily="34" charset="0"/>
            </a:pPr>
            <a:r>
              <a:rPr lang="en-US" altLang="zh-CN"/>
              <a:t>Gen 6:12 (second use) Hiphil [causative/active] perfect (of the masculine singular noun / 'cal basar' ), = all flesh had corrupted its way upon the earth </a:t>
            </a:r>
            <a:endParaRPr lang="en-US" altLang="zh-C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Content Placeholder 2"/>
          <p:cNvSpPr>
            <a:spLocks noGrp="1"/>
          </p:cNvSpPr>
          <p:nvPr>
            <p:ph idx="1"/>
          </p:nvPr>
        </p:nvSpPr>
        <p:spPr>
          <a:xfrm>
            <a:off x="765175" y="1416050"/>
            <a:ext cx="10515600" cy="4351338"/>
          </a:xfrm>
        </p:spPr>
        <p:txBody>
          <a:bodyPr vert="horz" lIns="91440" tIns="45720" rIns="91440" bIns="45720" anchor="t" anchorCtr="0"/>
          <a:p>
            <a:r>
              <a:rPr lang="en-US" altLang="zh-CN"/>
              <a:t>Gen 6:13  </a:t>
            </a:r>
            <a:endParaRPr lang="en-US" altLang="zh-CN"/>
          </a:p>
          <a:p>
            <a:endParaRPr lang="en-US" altLang="zh-CN"/>
          </a:p>
          <a:p>
            <a:r>
              <a:rPr lang="en-US" altLang="zh-CN"/>
              <a:t>And God said to Noah, The end of all flesh [basah] has come before Me, for the earth is filled with unrighteousness [chamas] through them. And, behold, I will destroy them with the earth [ha aretz]. </a:t>
            </a:r>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buNone/>
            </a:pPr>
            <a:r>
              <a:rPr lang="en-US" b="1"/>
              <a:t>Genesis 6:10 </a:t>
            </a:r>
            <a:endParaRPr lang="en-US" b="1"/>
          </a:p>
          <a:p>
            <a:endParaRPr lang="en-US" b="1"/>
          </a:p>
          <a:p>
            <a:r>
              <a:rPr lang="en-US" b="1"/>
              <a:t>Noah became the father of three sons; Shem, Ham and Japheth.</a:t>
            </a:r>
            <a:endParaRPr lang="en-US"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Genesis 6:11</a:t>
            </a:r>
            <a:endParaRPr lang="en-US"/>
          </a:p>
        </p:txBody>
      </p:sp>
      <p:sp>
        <p:nvSpPr>
          <p:cNvPr id="3" name="Content Placeholder 2"/>
          <p:cNvSpPr>
            <a:spLocks noGrp="1"/>
          </p:cNvSpPr>
          <p:nvPr>
            <p:ph idx="1"/>
          </p:nvPr>
        </p:nvSpPr>
        <p:spPr/>
        <p:txBody>
          <a:bodyPr/>
          <a:p>
            <a:r>
              <a:rPr lang="en-US"/>
              <a:t>“And </a:t>
            </a:r>
            <a:r>
              <a:rPr lang="en-US" b="1"/>
              <a:t> </a:t>
            </a:r>
            <a:r>
              <a:rPr lang="en-US"/>
              <a:t>the earth was corrupt before God, and the earth was filled with unrighteousness.”</a:t>
            </a:r>
            <a:endParaRPr lang="en-US"/>
          </a:p>
          <a:p>
            <a:endParaRPr lang="en-US"/>
          </a:p>
          <a:p>
            <a:r>
              <a:rPr lang="en-US"/>
              <a:t>But NOT like this, as presented in the Sunday School classes....</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pic>
        <p:nvPicPr>
          <p:cNvPr id="4" name="Content Placeholder 3"/>
          <p:cNvPicPr>
            <a:picLocks noChangeAspect="1"/>
          </p:cNvPicPr>
          <p:nvPr>
            <p:ph sz="half" idx="1"/>
          </p:nvPr>
        </p:nvPicPr>
        <p:blipFill>
          <a:blip r:embed="rId1"/>
          <a:stretch>
            <a:fillRect/>
          </a:stretch>
        </p:blipFill>
        <p:spPr>
          <a:xfrm>
            <a:off x="381000" y="365125"/>
            <a:ext cx="5181600" cy="2917190"/>
          </a:xfrm>
          <a:prstGeom prst="rect">
            <a:avLst/>
          </a:prstGeom>
        </p:spPr>
      </p:pic>
      <p:pic>
        <p:nvPicPr>
          <p:cNvPr id="6" name="Content Placeholder 5"/>
          <p:cNvPicPr>
            <a:picLocks noChangeAspect="1"/>
          </p:cNvPicPr>
          <p:nvPr>
            <p:ph sz="half" idx="2"/>
          </p:nvPr>
        </p:nvPicPr>
        <p:blipFill>
          <a:blip r:embed="rId2"/>
          <a:stretch>
            <a:fillRect/>
          </a:stretch>
        </p:blipFill>
        <p:spPr>
          <a:xfrm>
            <a:off x="3938270" y="3429000"/>
            <a:ext cx="7980045" cy="31388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9" name="Title 1"/>
          <p:cNvSpPr>
            <a:spLocks noGrp="1"/>
          </p:cNvSpPr>
          <p:nvPr>
            <p:ph type="title"/>
          </p:nvPr>
        </p:nvSpPr>
        <p:spPr/>
        <p:txBody>
          <a:bodyPr vert="horz" lIns="91440" tIns="45720" rIns="91440" bIns="45720" anchor="ctr" anchorCtr="0"/>
          <a:p>
            <a:pPr algn="ctr"/>
            <a:r>
              <a:rPr lang="en-US" altLang="zh-CN" b="1"/>
              <a:t>Genesis 6:11</a:t>
            </a:r>
            <a:endParaRPr lang="en-US" altLang="zh-CN" b="1"/>
          </a:p>
        </p:txBody>
      </p:sp>
      <p:sp>
        <p:nvSpPr>
          <p:cNvPr id="2050" name="Content Placeholder 2"/>
          <p:cNvSpPr>
            <a:spLocks noGrp="1"/>
          </p:cNvSpPr>
          <p:nvPr>
            <p:ph idx="1"/>
          </p:nvPr>
        </p:nvSpPr>
        <p:spPr/>
        <p:txBody>
          <a:bodyPr vert="horz" lIns="91440" tIns="45720" rIns="91440" bIns="45720" anchor="t" anchorCtr="0"/>
          <a:p>
            <a:pPr marL="0" indent="0">
              <a:buNone/>
            </a:pPr>
            <a:r>
              <a:rPr lang="en-US" altLang="zh-CN" b="1"/>
              <a:t>“And </a:t>
            </a:r>
            <a:r>
              <a:rPr lang="en-US" altLang="zh-CN"/>
              <a:t>[wav consecutive, continuation from previous events]</a:t>
            </a:r>
            <a:endParaRPr lang="en-US" altLang="zh-CN"/>
          </a:p>
          <a:p>
            <a:pPr marL="0" indent="0">
              <a:buNone/>
            </a:pPr>
            <a:r>
              <a:rPr lang="en-US" altLang="zh-CN" b="1"/>
              <a:t> the earth</a:t>
            </a:r>
            <a:r>
              <a:rPr lang="en-US" altLang="zh-CN"/>
              <a:t> [reference to living beings – there were almost no humans now [vs. 13] earth now refers to Nephilim] </a:t>
            </a:r>
            <a:endParaRPr lang="en-US" altLang="zh-CN"/>
          </a:p>
          <a:p>
            <a:pPr marL="0" indent="0">
              <a:buNone/>
            </a:pPr>
            <a:r>
              <a:rPr lang="en-US" altLang="zh-CN" b="1"/>
              <a:t>had corrupted itself </a:t>
            </a:r>
            <a:r>
              <a:rPr lang="en-US" altLang="zh-CN"/>
              <a:t>[Niphil imperf. of shachat] </a:t>
            </a:r>
            <a:endParaRPr lang="en-US" altLang="zh-CN"/>
          </a:p>
          <a:p>
            <a:pPr marL="0" indent="0">
              <a:buNone/>
            </a:pPr>
            <a:r>
              <a:rPr lang="en-US" altLang="zh-CN" b="1"/>
              <a:t>before God </a:t>
            </a:r>
            <a:r>
              <a:rPr lang="en-US" altLang="zh-CN"/>
              <a:t>[with reference to the divine decree]</a:t>
            </a:r>
            <a:endParaRPr lang="en-US" altLang="zh-CN"/>
          </a:p>
          <a:p>
            <a:pPr marL="0" indent="0">
              <a:buNone/>
            </a:pPr>
            <a:r>
              <a:rPr lang="en-US" altLang="zh-CN" b="1"/>
              <a:t>and the earth was filled with unrighteousness/wrongdoing</a:t>
            </a:r>
            <a:r>
              <a:rPr lang="en-US" altLang="zh-CN"/>
              <a:t> [chamas / LXX- adikias].”</a:t>
            </a:r>
            <a:endParaRPr lang="en-US" alt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Genesis 6:11</a:t>
            </a:r>
            <a:endParaRPr lang="en-US"/>
          </a:p>
        </p:txBody>
      </p:sp>
      <p:sp>
        <p:nvSpPr>
          <p:cNvPr id="3" name="Content Placeholder 2"/>
          <p:cNvSpPr>
            <a:spLocks noGrp="1"/>
          </p:cNvSpPr>
          <p:nvPr>
            <p:ph idx="1"/>
          </p:nvPr>
        </p:nvSpPr>
        <p:spPr/>
        <p:txBody>
          <a:bodyPr/>
          <a:p>
            <a:r>
              <a:rPr lang="en-US"/>
              <a:t>“And </a:t>
            </a:r>
            <a:r>
              <a:rPr lang="en-US" b="1"/>
              <a:t>[wav consecutive, continuation from previous events] </a:t>
            </a:r>
            <a:r>
              <a:rPr lang="en-US"/>
              <a:t>the earth </a:t>
            </a:r>
            <a:r>
              <a:rPr lang="en-US" b="1"/>
              <a:t>[reference to living beings – there were no humans now [vs. 13] earth now refers to Nephilim] </a:t>
            </a:r>
            <a:r>
              <a:rPr lang="en-US"/>
              <a:t>was corrupt </a:t>
            </a:r>
            <a:r>
              <a:rPr lang="en-US" b="1"/>
              <a:t>[Niphil imperf. of shacat] had become corrupted] </a:t>
            </a:r>
            <a:r>
              <a:rPr lang="en-US"/>
              <a:t>before God, and the earth was filled with unrighteousness [chamas / LXX- adikias].”</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r>
              <a:rPr lang="en-US"/>
              <a:t>Mat 24:37  But as the days of Noah were, so shall be the coming of the Son of Man. </a:t>
            </a:r>
            <a:endParaRPr lang="en-US"/>
          </a:p>
          <a:p>
            <a:r>
              <a:rPr lang="en-US"/>
              <a:t>Mat 24:38  For as in the days before the flood, they were eating and drinking, marrying and giving in marriage, until the day Noah entered into the ark. </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218565" y="1343660"/>
            <a:ext cx="9827895" cy="4690110"/>
          </a:xfrm>
          <a:prstGeom prst="rect">
            <a:avLst/>
          </a:prstGeom>
        </p:spPr>
        <p:txBody>
          <a:bodyPr>
            <a:noAutofit/>
          </a:bodyPr>
          <a:p>
            <a:endParaRPr sz="3600" b="1" baseline="30000"/>
          </a:p>
          <a:p>
            <a:r>
              <a:rPr lang="en-US" sz="3600" b="1" baseline="30000"/>
              <a:t>LUKE 17:26-30</a:t>
            </a:r>
            <a:endParaRPr lang="en-US" sz="3600" b="1" baseline="30000"/>
          </a:p>
          <a:p>
            <a:endParaRPr sz="2400" baseline="30000"/>
          </a:p>
          <a:p>
            <a:r>
              <a:rPr sz="2400" baseline="30000"/>
              <a:t>26 </a:t>
            </a:r>
            <a:r>
              <a:rPr sz="2400"/>
              <a:t>And just as it happened in the days of Noah, so it will be also in the days of the Son of Man:</a:t>
            </a:r>
            <a:r>
              <a:rPr sz="2400" baseline="30000"/>
              <a:t>27 </a:t>
            </a:r>
            <a:r>
              <a:rPr sz="2400"/>
              <a:t>they were eating, they were drinking, they were marrying, they were being given in marriage, until the day that Noah entered the ark, and the flood came and destroyed them all.</a:t>
            </a:r>
            <a:r>
              <a:rPr sz="2400" baseline="30000"/>
              <a:t>28 [</a:t>
            </a:r>
            <a:r>
              <a:rPr sz="2400" baseline="30000">
                <a:hlinkClick r:id="rId1" tooltip="See footnote r"/>
              </a:rPr>
              <a:t>r</a:t>
            </a:r>
            <a:r>
              <a:rPr sz="2400" baseline="30000"/>
              <a:t>]</a:t>
            </a:r>
            <a:r>
              <a:rPr sz="2400"/>
              <a:t>It was the same as happened in the days of Lot: they were eating, they were drinking, they were buying, they were selling, they were planting, they were building;</a:t>
            </a:r>
            <a:r>
              <a:rPr sz="2400" baseline="30000"/>
              <a:t>29 </a:t>
            </a:r>
            <a:r>
              <a:rPr sz="2400"/>
              <a:t>but on the day that Lot went out from Sodom it rained fire and </a:t>
            </a:r>
            <a:r>
              <a:rPr sz="2400" baseline="30000"/>
              <a:t>[</a:t>
            </a:r>
            <a:r>
              <a:rPr sz="2400" baseline="30000">
                <a:hlinkClick r:id="rId2" tooltip="See footnote s"/>
              </a:rPr>
              <a:t>s</a:t>
            </a:r>
            <a:r>
              <a:rPr sz="2400" baseline="30000"/>
              <a:t>]</a:t>
            </a:r>
            <a:r>
              <a:rPr sz="2400"/>
              <a:t>brimstone from heaven and destroyed them all.</a:t>
            </a:r>
            <a:r>
              <a:rPr sz="2400" baseline="30000"/>
              <a:t>30 </a:t>
            </a:r>
            <a:r>
              <a:rPr sz="2400"/>
              <a:t>It will be </a:t>
            </a:r>
            <a:r>
              <a:rPr sz="2400" baseline="30000"/>
              <a:t>[</a:t>
            </a:r>
            <a:r>
              <a:rPr sz="2400" baseline="30000">
                <a:hlinkClick r:id="rId3" tooltip="See footnote t"/>
              </a:rPr>
              <a:t>t</a:t>
            </a:r>
            <a:r>
              <a:rPr sz="2400" baseline="30000"/>
              <a:t>]</a:t>
            </a:r>
            <a:r>
              <a:rPr sz="2400"/>
              <a:t>just the same on the day that the Son of Man is revealed.</a:t>
            </a:r>
            <a:r>
              <a:rPr sz="2400" baseline="30000"/>
              <a:t>31</a:t>
            </a:r>
            <a:endParaRPr sz="2400" baseline="300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4338</Words>
  <Application>WPS Presentation</Application>
  <PresentationFormat>Widescreen</PresentationFormat>
  <Paragraphs>90</Paragraphs>
  <Slides>25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Arial</vt:lpstr>
      <vt:lpstr>宋体</vt:lpstr>
      <vt:lpstr>Wingdings</vt:lpstr>
      <vt:lpstr>Calibri</vt:lpstr>
      <vt:lpstr>微软雅黑</vt:lpstr>
      <vt:lpstr>Arial Unicode MS</vt:lpstr>
      <vt:lpstr>Calibri Light</vt:lpstr>
      <vt:lpstr>Office Theme</vt:lpstr>
      <vt:lpstr>PowerPoint 演示文稿</vt:lpstr>
      <vt:lpstr>PowerPoint 演示文稿</vt:lpstr>
      <vt:lpstr>PowerPoint 演示文稿</vt:lpstr>
      <vt:lpstr>Genesis 6:11</vt:lpstr>
      <vt:lpstr>PowerPoint 演示文稿</vt:lpstr>
      <vt:lpstr>Genesis 6:11</vt:lpstr>
      <vt:lpstr>Genesis 6:11</vt:lpstr>
      <vt:lpstr>PowerPoint 演示文稿</vt:lpstr>
      <vt:lpstr>PowerPoint 演示文稿</vt:lpstr>
      <vt:lpstr>Genesis 6:12</vt:lpstr>
      <vt:lpstr>Genesis 6:11-13   The Word  תחשׁ “Shachath”</vt:lpstr>
      <vt:lpstr>PowerPoint 演示文稿</vt:lpstr>
      <vt:lpstr>סמח = chamas [chamas / LXX-  αδικιας / adikias].</vt:lpstr>
      <vt:lpstr>PowerPoint 演示文稿</vt:lpstr>
      <vt:lpstr>PowerPoint 演示文稿</vt:lpstr>
      <vt:lpstr>PowerPoint 演示文稿</vt:lpstr>
      <vt:lpstr>PowerPoint 演示文稿</vt:lpstr>
      <vt:lpstr>PowerPoint 演示文稿</vt:lpstr>
      <vt:lpstr>Isa 55:8  For My thoughts are not your thoughts, nor your ways My ways, says Jehovah.  Isa 55:9  For as the heavens are higher than the earth, so are My ways higher than your ways, and My thoughts than your thoughts.     </vt:lpstr>
      <vt:lpstr>PowerPoint 演示文稿</vt:lpstr>
      <vt:lpstr>PowerPoint 演示文稿</vt:lpstr>
      <vt:lpstr>John 14:6    (MKJV)  Jesus said to him, I am the Way, the Truth, and the Life; no one comes to the Father but by Me.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Divine Decree</dc:title>
  <dc:creator/>
  <cp:lastModifiedBy>sawokproductions</cp:lastModifiedBy>
  <cp:revision>23</cp:revision>
  <dcterms:created xsi:type="dcterms:W3CDTF">2020-07-07T07:15:00Z</dcterms:created>
  <dcterms:modified xsi:type="dcterms:W3CDTF">2024-08-27T05:57:53Z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1033-12.2.0.18165</vt:lpwstr>
  </property>
  <property fmtid="{D5CDD505-2E9C-101B-9397-08002B2CF9AE}" pid="3" name="ICV">
    <vt:lpwstr>E21F960B8EA048848D6C13BDFC1DE859_12</vt:lpwstr>
  </property>
</Properties>
</file>