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6"/>
  </p:notesMasterIdLst>
  <p:sldIdLst>
    <p:sldId id="363" r:id="rId3"/>
    <p:sldId id="313" r:id="rId4"/>
    <p:sldId id="256" r:id="rId5"/>
    <p:sldId id="257" r:id="rId6"/>
    <p:sldId id="258" r:id="rId7"/>
    <p:sldId id="259" r:id="rId8"/>
    <p:sldId id="261" r:id="rId9"/>
    <p:sldId id="307" r:id="rId10"/>
    <p:sldId id="308" r:id="rId11"/>
    <p:sldId id="309" r:id="rId12"/>
    <p:sldId id="310" r:id="rId13"/>
    <p:sldId id="270" r:id="rId14"/>
    <p:sldId id="311" r:id="rId15"/>
    <p:sldId id="268" r:id="rId16"/>
    <p:sldId id="269" r:id="rId17"/>
    <p:sldId id="272" r:id="rId18"/>
    <p:sldId id="267" r:id="rId19"/>
    <p:sldId id="321" r:id="rId20"/>
    <p:sldId id="271" r:id="rId21"/>
    <p:sldId id="322" r:id="rId22"/>
    <p:sldId id="346" r:id="rId23"/>
    <p:sldId id="347" r:id="rId24"/>
    <p:sldId id="349" r:id="rId25"/>
    <p:sldId id="351" r:id="rId26"/>
    <p:sldId id="354" r:id="rId27"/>
    <p:sldId id="352" r:id="rId28"/>
    <p:sldId id="353" r:id="rId29"/>
    <p:sldId id="355" r:id="rId30"/>
    <p:sldId id="356" r:id="rId31"/>
    <p:sldId id="357" r:id="rId32"/>
    <p:sldId id="358" r:id="rId33"/>
    <p:sldId id="359" r:id="rId34"/>
    <p:sldId id="3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06B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6" y="-77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  <p:sp>
        <p:nvSpPr>
          <p:cNvPr id="5" name="Title 4"/>
          <p:cNvSpPr/>
          <p:nvPr/>
        </p:nvSpPr>
        <p:spPr>
          <a:xfrm>
            <a:off x="533400" y="28952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3500"/>
              <a:t>INTRODUCTION TO THE SPIRITUAL LIFE</a:t>
            </a:r>
            <a:endParaRPr lang="en-US" altLang="th-TH" sz="3500"/>
          </a:p>
          <a:p>
            <a:endParaRPr lang="en-US" altLang="th-TH" sz="3500"/>
          </a:p>
          <a:p>
            <a:r>
              <a:rPr lang="th-TH" sz="5000"/>
              <a:t>การแนะนำชีวิตฝ่ายวิญญาณ </a:t>
            </a:r>
            <a:endParaRPr lang="th-TH" sz="5000"/>
          </a:p>
          <a:p>
            <a:endParaRPr lang="th-TH" sz="3500"/>
          </a:p>
          <a:p>
            <a:r>
              <a:rPr lang="en-US" sz="3500"/>
              <a:t>(ITTSL 10)</a:t>
            </a:r>
            <a:endParaRPr lang="en-US"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790" y="3200400"/>
            <a:ext cx="8462010" cy="1981835"/>
          </a:xfrm>
        </p:spPr>
        <p:txBody>
          <a:bodyPr>
            <a:noAutofit/>
          </a:bodyPr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500" b="1"/>
              <a:t> 4:7  บ้างก็ตกกลางต้นหนาม ต้นหนามก็งอกขึ้นปกคลุมเสีย จึงไม่เกิดผล</a:t>
            </a:r>
            <a:endParaRPr lang="en-US" sz="3500" b="1"/>
          </a:p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500" b="1"/>
              <a:t> 4:18-19  และพืชซึ่งหว่านกลางหนามนั้นได้แก่บุคคลที่ได้ฟังพระวจนะ แล้วความกังวลตามธรรมดาโลก และความลุ่มหลงในทรัพย์สมบัติ และความโลภในสิ่งอื่นๆได้เข้ามาและปกคลุมพระวจนะนั้น จึงไม่เกิดผล </a:t>
            </a:r>
            <a:endParaRPr lang="en-US" sz="3500" b="1"/>
          </a:p>
        </p:txBody>
      </p:sp>
      <p:pic>
        <p:nvPicPr>
          <p:cNvPr id="4" name="Content Placeholder 3" descr="The Weedy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52800" y="304800"/>
            <a:ext cx="2447925" cy="29527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229600" cy="2673985"/>
          </a:xfrm>
        </p:spPr>
        <p:txBody>
          <a:bodyPr>
            <a:noAutofit/>
          </a:bodyPr>
          <a:p>
            <a:endParaRPr lang="en-US"/>
          </a:p>
          <a:p>
            <a:r>
              <a:rPr lang="th-TH" sz="34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400" b="1"/>
              <a:t> 4:8  บ้างก็ตกที่ดินดี แล้วงอกงามจำเริญขึ้น เกิดผลสามสิบเท่าบ้าง หกสิบเท่าบ้าง ร้อยเท่าบ้าง" </a:t>
            </a:r>
            <a:endParaRPr lang="en-US" sz="3400" b="1"/>
          </a:p>
          <a:p>
            <a:r>
              <a:rPr lang="th-TH" sz="34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400" b="1"/>
              <a:t> 4:20  ส่วนพืชซึ่งหว่านตกในดินดีนั้น ได้แก่บุคคลที่ได้ยินพระวจนะนั้น และรับไว้ จึงเกิดผลสามสิบเท่าบ้าง หกสิบเท่าบ้าง ร้อยเท่าบ้าง" </a:t>
            </a:r>
            <a:endParaRPr lang="en-US" sz="3400" b="1"/>
          </a:p>
        </p:txBody>
      </p:sp>
      <p:pic>
        <p:nvPicPr>
          <p:cNvPr id="4" name="Content Placeholder 3" descr="The Good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124200" y="304800"/>
            <a:ext cx="2757170" cy="33477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cBook\Desktop\The Sower\grapes on vin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2" y="1333500"/>
            <a:ext cx="698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/>
          <a:p>
            <a:pPr marL="0" indent="0" algn="ctr">
              <a:buNone/>
            </a:pPr>
            <a:r>
              <a:rPr lang="th-TH" sz="4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4500" b="1"/>
              <a:t> 4:9 </a:t>
            </a:r>
            <a:endParaRPr lang="en-US" sz="4500" b="1"/>
          </a:p>
          <a:p>
            <a:pPr marL="0" indent="0" algn="ctr">
              <a:buNone/>
            </a:pPr>
            <a:r>
              <a:rPr lang="en-US" sz="4500" b="1"/>
              <a:t> </a:t>
            </a:r>
            <a:endParaRPr lang="en-US" sz="4500" b="1"/>
          </a:p>
          <a:p>
            <a:pPr marL="0" indent="0">
              <a:buNone/>
            </a:pPr>
            <a:r>
              <a:rPr lang="en-US" sz="4500" b="1"/>
              <a:t>แล้วพระองค์ตรัสแก่เขาว่า"ใครมีหู จงฟังเถิด" </a:t>
            </a:r>
            <a:endParaRPr lang="en-US" sz="45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cBook\Desktop\The Sower\bored-kid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176341"/>
            <a:ext cx="48672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90603"/>
            <a:ext cx="10668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5" name="Title 1"/>
          <p:cNvSpPr txBox="1"/>
          <p:nvPr/>
        </p:nvSpPr>
        <p:spPr>
          <a:xfrm>
            <a:off x="2672787" y="3276602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6" name="Title 1"/>
          <p:cNvSpPr txBox="1"/>
          <p:nvPr/>
        </p:nvSpPr>
        <p:spPr>
          <a:xfrm>
            <a:off x="5029200" y="3048003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7" name="Title 1"/>
          <p:cNvSpPr txBox="1"/>
          <p:nvPr/>
        </p:nvSpPr>
        <p:spPr>
          <a:xfrm>
            <a:off x="5143018" y="734014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/>
              <a:t>V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3114" y="914400"/>
            <a:ext cx="966486" cy="1752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5486400" y="29718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3148314" y="32004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5562600" y="7620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cBook\Desktop\The Sower\bored baby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676275"/>
            <a:ext cx="5000625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524008"/>
            <a:ext cx="6858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1600200"/>
            <a:ext cx="838200" cy="914400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-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Book\Desktop\The Sower\intereste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0830"/>
            <a:ext cx="4364355" cy="29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\Desktop\The Sower\interest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6115685" cy="34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82579" y="91440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V</a:t>
            </a:r>
            <a:endParaRPr lang="en-US" sz="9600" dirty="0"/>
          </a:p>
        </p:txBody>
      </p:sp>
      <p:sp>
        <p:nvSpPr>
          <p:cNvPr id="7" name="Title 1"/>
          <p:cNvSpPr txBox="1"/>
          <p:nvPr/>
        </p:nvSpPr>
        <p:spPr>
          <a:xfrm>
            <a:off x="2335193" y="4349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+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Book\Desktop\The Sower\he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4" y="1295400"/>
            <a:ext cx="6557407" cy="43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0624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4" name="Title 1"/>
          <p:cNvSpPr txBox="1"/>
          <p:nvPr/>
        </p:nvSpPr>
        <p:spPr>
          <a:xfrm>
            <a:off x="0" y="17526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990600" y="3810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Ακουετε</a:t>
            </a:r>
            <a:r>
              <a:rPr lang="en-US" dirty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60" y="304803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dirty="0"/>
              <a:t>Ιδου</a:t>
            </a:r>
            <a:r>
              <a:rPr lang="en-US" sz="6000" dirty="0"/>
              <a:t>!</a:t>
            </a:r>
            <a:endParaRPr lang="en-US" sz="6000" dirty="0"/>
          </a:p>
        </p:txBody>
      </p:sp>
      <p:pic>
        <p:nvPicPr>
          <p:cNvPr id="3074" name="Picture 2" descr="C:\Users\MacBook\Desktop\The Sower\see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676400"/>
            <a:ext cx="6012815" cy="43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/>
          <p:nvPr/>
        </p:nvSpPr>
        <p:spPr>
          <a:xfrm rot="1980000">
            <a:off x="1676400" y="20574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</a:t>
            </a:r>
            <a:r>
              <a:rPr lang="en-US" sz="6000" dirty="0"/>
              <a:t> +V</a:t>
            </a:r>
            <a:endParaRPr lang="th-TH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Book\Desktop\The Sower\vine in vineyar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" y="990600"/>
            <a:ext cx="7447280" cy="49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1"/>
          <p:cNvSpPr/>
          <p:nvPr/>
        </p:nvSpPr>
        <p:spPr>
          <a:xfrm>
            <a:off x="1485900" y="1885950"/>
            <a:ext cx="622935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750" dirty="0"/>
            </a:br>
            <a:endParaRPr lang="en-US" dirty="0"/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217170" y="1704975"/>
          <a:ext cx="8709660" cy="386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020"/>
                <a:gridCol w="1384935"/>
                <a:gridCol w="2778125"/>
                <a:gridCol w="3878580"/>
              </a:tblGrid>
              <a:tr h="2990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Phase</a:t>
                      </a:r>
                      <a:endParaRPr lang="en-US" sz="12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Description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Duration</a:t>
                      </a:r>
                      <a:endParaRPr lang="en-US" sz="12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Attained and Maintained by:</a:t>
                      </a:r>
                      <a:endParaRPr lang="en-US" sz="12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</a:tr>
              <a:tr h="9810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One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Salvation</a:t>
                      </a:r>
                      <a:endParaRPr lang="en-US" sz="9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ความรอด</a:t>
                      </a:r>
                      <a:endParaRPr lang="th-TH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0.7 of a second (approx. time to make a ‘</a:t>
                      </a:r>
                      <a:r>
                        <a:rPr lang="en-US" sz="900" b="0" dirty="0" err="1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metanoeo</a:t>
                      </a: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’ decision).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0.7 วินาที ซึ่งเป็นเวลาที่ต้องใช้ในการตัดสินใจเชื่อในพระคริสต์ </a:t>
                      </a:r>
                      <a:endParaRPr lang="en-US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Faith Alone in Christ Alone.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เชื่ออย่างเดียวในพระคริสต์เพียงผู้เดียว</a:t>
                      </a:r>
                      <a:endParaRPr lang="th-TH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  <a:tr h="1483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Two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The </a:t>
                      </a:r>
                      <a:endParaRPr lang="en-US" sz="9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Spiritual Life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ชีวิตฝ่ายวิญญาณ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From the moment of salvation to physical death or Rapture of Church.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ตั้งแต่เวลารอดจนถึงการตายทางร่างกาย หรือ การรับขึ้นไปของคริสตจักร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Consistent study and application of Bible doctrine under the power of the Holy Spirit.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การเรียนและการประยุกต์หลักคำสอนพระคัมภีร์อย่างสม่ำเสมอภายใต้การประกอบด้วยพระวิญญาณบริสุทธิ์ (คือ ด้วยฤทธิ์เดชจากพระวิญญาณบริสุทธิ์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  <a:tr h="1099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Three</a:t>
                      </a:r>
                      <a:endParaRPr lang="en-US" sz="12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Eternity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นิรันดร์กาล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Begins at the time of physical death or Rapture, continues forever.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เริ่มต้นตั้งแต่การตายหรือ</a:t>
                      </a: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  <a:sym typeface="+mn-ea"/>
                        </a:rPr>
                        <a:t>การรับขึ้นไปของคริสตจักร และไม่มีวันสิ้นสุด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Soul is first transferred into interim body then eternal body at Rapture.</a:t>
                      </a:r>
                      <a:endParaRPr lang="en-US" sz="21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จิตใจของผู้เชื่อได้เข้ากายชั่วคราวก่อน แล้วได้รับกายนิรันดร์ ณ เวลาที่</a:t>
                      </a:r>
                      <a:r>
                        <a:rPr lang="th-TH" altLang="en-US" sz="21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  <a:sym typeface="+mn-ea"/>
                        </a:rPr>
                        <a:t>คริสตจักรได้ถูกรับขึ้นไป</a:t>
                      </a:r>
                      <a:endParaRPr lang="th-TH" altLang="en-US" sz="21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811530" y="1185863"/>
            <a:ext cx="81438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h-TH" altLang="en-US" sz="2700"/>
              <a:t>สามเฟสในชีวิตคริสเตียน</a:t>
            </a:r>
            <a:r>
              <a:rPr lang="th-TH" altLang="en-US" sz="2250"/>
              <a:t> </a:t>
            </a:r>
            <a:r>
              <a:rPr lang="en-US" altLang="en-US" sz="2250"/>
              <a:t>/ The 3 Phases of the Spiritual Life</a:t>
            </a:r>
            <a:endParaRPr lang="en-US" altLang="en-US" sz="22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7B32B2">
                <a:lumMod val="46000"/>
                <a:lumOff val="54000"/>
              </a:srgbClr>
            </a:gs>
            <a:gs pos="58000">
              <a:srgbClr val="5E2688">
                <a:alpha val="100000"/>
              </a:srgbClr>
            </a:gs>
            <a:gs pos="80000">
              <a:srgbClr val="401A5D">
                <a:alpha val="2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283"/>
            <a:ext cx="8229600" cy="1143000"/>
          </a:xfrm>
        </p:spPr>
        <p:txBody>
          <a:bodyPr/>
          <a:p>
            <a:r>
              <a:rPr lang="th-TH" b="1"/>
              <a:t>ผลฝ่ายวิญญาณ</a:t>
            </a:r>
            <a:r>
              <a:rPr lang="en-US" altLang="th-TH" b="1"/>
              <a:t> </a:t>
            </a:r>
            <a:endParaRPr lang="th-TH" altLang="th-TH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905000"/>
            <a:ext cx="7694930" cy="4526280"/>
          </a:xfrm>
        </p:spPr>
        <p:txBody>
          <a:bodyPr>
            <a:normAutofit lnSpcReduction="10000"/>
          </a:bodyPr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สุภาษิต 8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18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altLang="th-TH" sz="4000">
                <a:latin typeface="Cordia New" panose="020B0304020202020204" charset="0"/>
                <a:cs typeface="Cordia New" panose="020B0304020202020204" charset="0"/>
              </a:rPr>
              <a:t>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ผลมาจากสติปัญญาของพระเจ้า)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ลูกา 6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43-45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คนถูกเปรียบเสมือนต้นไม้)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ยอห์น 15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: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1-8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ผู้เชื่อถูกเปรียบเสมือนกับกิ่งของเถาองุ่น)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กาลาเทีย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22-23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th-TH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เอเฟซัส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9 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7B32B2">
                <a:lumMod val="46000"/>
                <a:lumOff val="54000"/>
              </a:srgbClr>
            </a:gs>
            <a:gs pos="58000">
              <a:srgbClr val="5E2688">
                <a:alpha val="100000"/>
              </a:srgbClr>
            </a:gs>
            <a:gs pos="80000">
              <a:srgbClr val="401A5D">
                <a:alpha val="2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283"/>
            <a:ext cx="8229600" cy="1143000"/>
          </a:xfrm>
        </p:spPr>
        <p:txBody>
          <a:bodyPr/>
          <a:p>
            <a:r>
              <a:rPr lang="th-TH" b="1"/>
              <a:t>ผลฝ่ายวิญญาณ</a:t>
            </a:r>
            <a:r>
              <a:rPr lang="en-US" altLang="th-TH" b="1"/>
              <a:t> </a:t>
            </a:r>
            <a:endParaRPr lang="th-TH" altLang="th-TH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30070"/>
            <a:ext cx="7694930" cy="4526280"/>
          </a:xfrm>
        </p:spPr>
        <p:txBody>
          <a:bodyPr>
            <a:normAutofit lnSpcReduction="10000"/>
          </a:bodyPr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กาลาเทีย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22-23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th-TH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Gal 5:22  ฝ่ายผลของพระวิญญาณนั้นคือ ความรัก ความปลาบปลื้มใจ สันติสุข ความอดกลั้นใจ ความปรานี ความดี ความเชื่อ 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Gal 5:23  ความสุภาพอ่อนน้อม การรู้จักบังคับตน เรื่องอย่างนี้ไม่มีพระราชบัญญัติห้ามไว้เลย 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</a:br>
            <a:b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</a:br>
            <a: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  <a:t>เอเฟซัส 5</a:t>
            </a:r>
            <a:r>
              <a:rPr lang="en-US" altLang="th-TH" b="1">
                <a:latin typeface="Cordia New" panose="020B0304020202020204" charset="0"/>
                <a:cs typeface="Cordia New" panose="020B0304020202020204" charset="0"/>
                <a:sym typeface="+mn-ea"/>
              </a:rPr>
              <a:t> :</a:t>
            </a:r>
            <a: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  <a:t> 9 </a:t>
            </a:r>
            <a:br>
              <a:rPr lang="th-TH" altLang="en-US" b="1">
                <a:latin typeface="Cordia New" panose="020B0304020202020204" charset="0"/>
                <a:cs typeface="Cordia New" panose="020B03040202020202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6"/>
            <a:ext cx="8229600" cy="4525963"/>
          </a:xfrm>
        </p:spPr>
        <p:txBody>
          <a:bodyPr/>
          <a:p>
            <a:pPr marL="0" indent="0">
              <a:buNone/>
            </a:pPr>
            <a:r>
              <a:rPr lang="en-US" sz="4800"/>
              <a:t>“ด้วยว่าผลของพระวิญญาณคือ ความดีทุกอย่างและความชอบธรรมทั้งมวลและความจริงทั้งสิ้น”</a:t>
            </a:r>
            <a:endParaRPr lang="en-US" sz="4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40" y="928370"/>
            <a:ext cx="8125460" cy="519811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th-TH" sz="4400">
                <a:latin typeface="Cordia New" panose="020B0304020202020204" charset="0"/>
                <a:cs typeface="Cordia New" panose="020B0304020202020204" charset="0"/>
              </a:rPr>
              <a:t>ฤทธิ์เดชสองอย่างของชีวิตฝ่ายวิญญาณ</a:t>
            </a:r>
            <a:endParaRPr 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sz="4400">
                <a:latin typeface="Cordia New" panose="020B0304020202020204" charset="0"/>
                <a:cs typeface="Cordia New" panose="020B0304020202020204" charset="0"/>
              </a:rPr>
              <a:t>1. พระคำของพระเจ้า (ฮีบรู 4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:12)</a:t>
            </a:r>
            <a:endParaRPr lang="en-US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2. </a:t>
            </a:r>
            <a:r>
              <a:rPr lang="th-TH" sz="4400">
                <a:latin typeface="Cordia New" panose="020B0304020202020204" charset="0"/>
                <a:cs typeface="Cordia New" panose="020B0304020202020204" charset="0"/>
              </a:rPr>
              <a:t>การประกอบด้วยพระวิญญาณ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400">
                <a:latin typeface="Cordia New" panose="020B0304020202020204" charset="0"/>
                <a:cs typeface="Cordia New" panose="020B0304020202020204" charset="0"/>
              </a:rPr>
              <a:t>(เอเฟซัส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 5:18; </a:t>
            </a:r>
            <a:r>
              <a:rPr lang="th-TH" altLang="en-US" sz="4400">
                <a:latin typeface="Cordia New" panose="020B0304020202020204" charset="0"/>
                <a:cs typeface="Cordia New" panose="020B0304020202020204" charset="0"/>
              </a:rPr>
              <a:t>ยอห์น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 14:26; 2 </a:t>
            </a:r>
            <a:r>
              <a:rPr lang="th-TH" altLang="en-US" sz="4400">
                <a:latin typeface="Cordia New" panose="020B0304020202020204" charset="0"/>
                <a:cs typeface="Cordia New" panose="020B0304020202020204" charset="0"/>
              </a:rPr>
              <a:t>ทิโมธี 1</a:t>
            </a:r>
            <a:r>
              <a:rPr lang="en-US" altLang="th-TH" sz="4400">
                <a:latin typeface="Cordia New" panose="020B0304020202020204" charset="0"/>
                <a:cs typeface="Cordia New" panose="020B0304020202020204" charset="0"/>
              </a:rPr>
              <a:t>:7)</a:t>
            </a:r>
            <a:endParaRPr lang="en-US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altLang="th-TH" sz="4400">
                <a:latin typeface="Cordia New" panose="020B0304020202020204" charset="0"/>
                <a:cs typeface="Cordia New" panose="020B0304020202020204" charset="0"/>
              </a:rPr>
              <a:t>ไม่ใช่การอัศจรรย์</a:t>
            </a:r>
            <a:endParaRPr lang="th-TH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altLang="th-TH" sz="4400">
                <a:latin typeface="Cordia New" panose="020B0304020202020204" charset="0"/>
                <a:cs typeface="Cordia New" panose="020B0304020202020204" charset="0"/>
              </a:rPr>
              <a:t>ไม่ใช่กฎศาสนา</a:t>
            </a:r>
            <a:endParaRPr lang="th-TH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altLang="th-TH" sz="4400">
                <a:latin typeface="Cordia New" panose="020B0304020202020204" charset="0"/>
                <a:cs typeface="Cordia New" panose="020B0304020202020204" charset="0"/>
              </a:rPr>
              <a:t>ไม่ใช่อารมณ์ หรือ ความรู้สึก</a:t>
            </a:r>
            <a:endParaRPr lang="en-US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endParaRPr lang="en-US" altLang="th-TH" sz="440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85" y="2137410"/>
            <a:ext cx="7465060" cy="3989070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olidFill>
                  <a:schemeClr val="accent4">
                    <a:lumMod val="75000"/>
                  </a:schemeClr>
                </a:solidFill>
              </a:rPr>
              <a:t>Anything the unbeliever can do is not a part of the spiritual life</a:t>
            </a:r>
            <a:endParaRPr lang="en-US" altLang="en-US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h-TH" altLang="en-US" b="1">
                <a:solidFill>
                  <a:schemeClr val="accent4">
                    <a:lumMod val="75000"/>
                  </a:schemeClr>
                </a:solidFill>
              </a:rPr>
              <a:t>สิ่งใดก็ตามที่</a:t>
            </a:r>
            <a:r>
              <a:rPr lang="th-TH" altLang="en-US" b="1">
                <a:solidFill>
                  <a:srgbClr val="FF0000"/>
                </a:solidFill>
              </a:rPr>
              <a:t>ผู้ที่ไม่เชื่อ</a:t>
            </a:r>
            <a:r>
              <a:rPr lang="th-TH" altLang="en-US" b="1">
                <a:solidFill>
                  <a:schemeClr val="accent4">
                    <a:lumMod val="75000"/>
                  </a:schemeClr>
                </a:solidFill>
              </a:rPr>
              <a:t>สามารถทำได้ สิ่งนั้นไม่ได้เป็นส่วนในชีวิตฝ่ายวิญญาณ</a:t>
            </a:r>
            <a:endParaRPr lang="th-TH" altLang="en-US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th-TH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5495" cy="4526280"/>
          </a:xfrm>
        </p:spPr>
        <p:txBody>
          <a:bodyPr/>
          <a:p>
            <a:pPr marL="0" indent="0" algn="ctr">
              <a:buNone/>
            </a:pPr>
            <a:r>
              <a:rPr lang="en-US" sz="4000"/>
              <a:t>2 </a:t>
            </a:r>
            <a:r>
              <a:rPr lang="th-TH" sz="4000"/>
              <a:t>ทิโมธี </a:t>
            </a:r>
            <a:r>
              <a:rPr lang="en-US" sz="4000"/>
              <a:t>3:5  </a:t>
            </a:r>
            <a:endParaRPr lang="en-US" sz="4000"/>
          </a:p>
          <a:p>
            <a:pPr marL="0" indent="0">
              <a:buNone/>
            </a:pPr>
            <a:r>
              <a:rPr lang="th-TH" altLang="en-US" sz="4000"/>
              <a:t>“</a:t>
            </a:r>
            <a:r>
              <a:rPr lang="en-US" sz="4000"/>
              <a:t>เขามีสภาพทางของพระเจ้า </a:t>
            </a:r>
            <a:r>
              <a:rPr lang="en-US">
                <a:solidFill>
                  <a:srgbClr val="FF0000"/>
                </a:solidFill>
              </a:rPr>
              <a:t>[εὐσέβεια eusebia/ godliness “good worship”]</a:t>
            </a:r>
            <a:r>
              <a:rPr lang="en-US" sz="4000"/>
              <a:t>ภายนอก 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แต่ฤทธิ์ของทางนั้นเขาปฏิเสธเสีย คนอย่างนี้ท่านจงผินหน้าหนีจากเขาเสียด้วย</a:t>
            </a:r>
            <a:r>
              <a:rPr lang="th-TH" altLang="en-US" sz="4000"/>
              <a:t>”</a:t>
            </a:r>
            <a:r>
              <a:rPr lang="en-US" sz="4000"/>
              <a:t> </a:t>
            </a: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663055" cy="5151120"/>
          </a:xfrm>
        </p:spPr>
        <p:txBody>
          <a:bodyPr/>
          <a:p>
            <a:pPr marL="0" indent="0">
              <a:buNone/>
            </a:pPr>
            <a:r>
              <a:rPr lang="th-TH" altLang="en-US" sz="4000"/>
              <a:t>ผู้ที่ไม่เชื่อสามารถ </a:t>
            </a:r>
            <a:endParaRPr lang="th-TH" altLang="en-US" sz="4000"/>
          </a:p>
          <a:p>
            <a:r>
              <a:rPr lang="th-TH" altLang="en-US" sz="4000"/>
              <a:t>เข้าโบสถ์</a:t>
            </a:r>
            <a:endParaRPr lang="th-TH" altLang="en-US" sz="4000"/>
          </a:p>
          <a:p>
            <a:r>
              <a:rPr lang="th-TH" altLang="en-US" sz="4000"/>
              <a:t>ร้องเพลงคริสเตียน</a:t>
            </a:r>
            <a:endParaRPr lang="th-TH" altLang="en-US" sz="4000"/>
          </a:p>
          <a:p>
            <a:r>
              <a:rPr lang="th-TH" altLang="en-US" sz="4000"/>
              <a:t>อธิษฐาน</a:t>
            </a:r>
            <a:endParaRPr lang="th-TH" altLang="en-US" sz="4000"/>
          </a:p>
          <a:p>
            <a:r>
              <a:rPr lang="th-TH" altLang="en-US" sz="4000"/>
              <a:t>ถวายทรัพย์</a:t>
            </a:r>
            <a:endParaRPr lang="th-TH" altLang="en-US" sz="4000"/>
          </a:p>
          <a:p>
            <a:r>
              <a:rPr lang="th-TH" altLang="en-US" sz="4000"/>
              <a:t>ช่วยคนในสังคมโดยอ้างพระนามพระเยซู</a:t>
            </a:r>
            <a:endParaRPr lang="th-TH" altLang="en-US" sz="4000"/>
          </a:p>
          <a:p>
            <a:r>
              <a:rPr lang="th-TH" altLang="en-US" sz="4000"/>
              <a:t>บอกว่า “ฉันรักพระเจ้า”</a:t>
            </a:r>
            <a:endParaRPr lang="th-TH" alt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30895" cy="515112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ผู้ที่ไม่เชื่อ</a:t>
            </a:r>
            <a:r>
              <a:rPr lang="th-TH" altLang="en-US" i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ไม่สามารถ </a:t>
            </a:r>
            <a:endParaRPr lang="th-TH" altLang="en-US">
              <a:solidFill>
                <a:srgbClr val="FF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เข้าโบสถ์ด้วยแรงจูงใจที่ถูกต้อง (เพื่อเรียนพระคัมภีร์ ร่วมกันร้องเพลงนมัสการ รับพิธีศีลมหาสนิท)  </a:t>
            </a:r>
            <a:endParaRPr lang="th-TH" altLang="en-US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ร้องเพลงนมัสการพระเจ้าโดยเห็นคุณค่าในพระเจ้าและแผนการพระคุณของพระองค์</a:t>
            </a:r>
            <a:endParaRPr lang="th-TH" altLang="en-US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อธิษฐานด้วยจิตใจสะอาดและด้วยฤทธิ์เดชจากพระวิญญาณบริสุทธิ์ (สดุดี</a:t>
            </a:r>
            <a:r>
              <a:rPr lang="en-US" altLang="th-TH">
                <a:latin typeface="Angsana New" panose="02020603050405020304" charset="0"/>
                <a:cs typeface="Angsana New" panose="02020603050405020304" charset="0"/>
              </a:rPr>
              <a:t> 66:18)</a:t>
            </a:r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 </a:t>
            </a:r>
            <a:endParaRPr lang="th-TH" altLang="en-US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ถวายทรัพย์ด้วยแรงจูงใจที่ถูกต้อง</a:t>
            </a:r>
            <a:r>
              <a:rPr lang="en-US" altLang="th-TH">
                <a:latin typeface="Angsana New" panose="02020603050405020304" charset="0"/>
                <a:cs typeface="Angsana New" panose="02020603050405020304" charset="0"/>
              </a:rPr>
              <a:t> (2 </a:t>
            </a:r>
            <a:r>
              <a:rPr lang="th-TH" altLang="th-TH">
                <a:latin typeface="Angsana New" panose="02020603050405020304" charset="0"/>
                <a:cs typeface="Angsana New" panose="02020603050405020304" charset="0"/>
              </a:rPr>
              <a:t>โครินธ์ 9</a:t>
            </a:r>
            <a:r>
              <a:rPr lang="en-US" altLang="th-TH">
                <a:latin typeface="Angsana New" panose="02020603050405020304" charset="0"/>
                <a:cs typeface="Angsana New" panose="02020603050405020304" charset="0"/>
              </a:rPr>
              <a:t>:7)</a:t>
            </a:r>
            <a:endParaRPr lang="en-US" altLang="th-TH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ช่วยคนในสังคมในพระนามพระเยซู</a:t>
            </a:r>
            <a:endParaRPr lang="th-TH" altLang="en-US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th-TH" altLang="en-US">
                <a:latin typeface="Angsana New" panose="02020603050405020304" charset="0"/>
                <a:cs typeface="Angsana New" panose="02020603050405020304" charset="0"/>
              </a:rPr>
              <a:t>บอกว่า “ฉันรักพระเจ้า” โดยปราศจากความหน้าซื่อใจคด </a:t>
            </a:r>
            <a:r>
              <a:rPr lang="en-US" altLang="th-TH">
                <a:latin typeface="Angsana New" panose="02020603050405020304" charset="0"/>
                <a:cs typeface="Angsana New" panose="02020603050405020304" charset="0"/>
              </a:rPr>
              <a:t>(</a:t>
            </a:r>
            <a:r>
              <a:rPr lang="en-US" altLang="en-US">
                <a:latin typeface="Angsana New" panose="02020603050405020304" charset="0"/>
                <a:cs typeface="Angsana New" panose="02020603050405020304" charset="0"/>
              </a:rPr>
              <a:t>hypocrisy)</a:t>
            </a:r>
            <a:r>
              <a:rPr lang="th-TH" altLang="en-US" sz="3100">
                <a:latin typeface="Angsana New" panose="02020603050405020304" charset="0"/>
                <a:cs typeface="Angsana New" panose="02020603050405020304" charset="0"/>
              </a:rPr>
              <a:t> เพราะพวกเขาไม่เชื่อฟังพระเจ้า </a:t>
            </a:r>
            <a:endParaRPr lang="th-TH" altLang="en-US" sz="310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083"/>
            <a:ext cx="8229600" cy="1143000"/>
          </a:xfrm>
        </p:spPr>
        <p:txBody>
          <a:bodyPr/>
          <a:p>
            <a:r>
              <a:rPr lang="en-US" sz="4000">
                <a:latin typeface="Angsana New" panose="02020603050405020304" charset="0"/>
                <a:cs typeface="Angsana New" panose="02020603050405020304" charset="0"/>
              </a:rPr>
              <a:t>2 </a:t>
            </a:r>
            <a:r>
              <a:rPr lang="th-TH" sz="4000">
                <a:latin typeface="Angsana New" panose="02020603050405020304" charset="0"/>
                <a:cs typeface="Angsana New" panose="02020603050405020304" charset="0"/>
              </a:rPr>
              <a:t>โครินธ์ 9</a:t>
            </a:r>
            <a:r>
              <a:rPr lang="en-US" sz="4000">
                <a:latin typeface="Angsana New" panose="02020603050405020304" charset="0"/>
                <a:cs typeface="Angsana New" panose="02020603050405020304" charset="0"/>
              </a:rPr>
              <a:t>:</a:t>
            </a:r>
            <a:r>
              <a:rPr lang="en-US" altLang="zh-CN" sz="4000">
                <a:latin typeface="Angsana New" panose="02020603050405020304" charset="0"/>
                <a:cs typeface="Angsana New" panose="02020603050405020304" charset="0"/>
              </a:rPr>
              <a:t>7</a:t>
            </a:r>
            <a:endParaRPr lang="en-US" altLang="zh-CN" sz="400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6"/>
            <a:ext cx="8229600" cy="4525963"/>
          </a:xfrm>
        </p:spPr>
        <p:txBody>
          <a:bodyPr/>
          <a:p>
            <a:r>
              <a:rPr lang="en-US" sz="4000"/>
              <a:t> ทุกคนจงให้ตามที่เขาได้คิดหมายไว้ในใจ มิใช่ให้ด้วยนึกเสียดาย มิใช่ให้ด้วยการฝืนใจ เพราะว่าพระเจ้าทรงรักคนนั้นที่ให้ด้วยใจยินดี</a:t>
            </a:r>
            <a:endParaRPr lang="en-US" sz="4000"/>
          </a:p>
          <a:p>
            <a:r>
              <a:rPr lang="en-US"/>
              <a:t>Each one, as he purposes in his heart, let him give; not of grief, or of necessity, for God loves a cheerful [</a:t>
            </a:r>
            <a:r>
              <a:rPr lang="en-US">
                <a:solidFill>
                  <a:srgbClr val="FF0000"/>
                </a:solidFill>
              </a:rPr>
              <a:t>ἱλαρός / hilaros/ hilarious</a:t>
            </a:r>
            <a:r>
              <a:rPr lang="en-US"/>
              <a:t>] giver. 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  <p:pic>
        <p:nvPicPr>
          <p:cNvPr id="9" name="Content Placeholder 8" descr="2 Corinth 9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767080"/>
            <a:ext cx="8229600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Book\Desktop\The Sower\hq image 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3570"/>
            <a:ext cx="675259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761683"/>
            <a:ext cx="8229600" cy="1143000"/>
          </a:xfrm>
        </p:spPr>
        <p:txBody>
          <a:bodyPr/>
          <a:p>
            <a:r>
              <a:rPr lang="en-US"/>
              <a:t>Hilarious: </a:t>
            </a:r>
            <a:r>
              <a:rPr lang="th-TH"/>
              <a:t>ขำกลิ่ง ตลกมาก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  <p:pic>
        <p:nvPicPr>
          <p:cNvPr id="5" name="Content Placeholder 4" descr="Google hilariou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87780" y="2324735"/>
            <a:ext cx="6629400" cy="30086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3810000"/>
            <a:ext cx="3778250" cy="2514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0655" y="4053205"/>
            <a:ext cx="3556000" cy="2366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3113405" cy="2072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609600"/>
            <a:ext cx="3404235" cy="2265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457450"/>
            <a:ext cx="3133090" cy="20777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h-TH" sz="4000">
                <a:latin typeface="Angsana New" panose="02020603050405020304" charset="0"/>
                <a:cs typeface="Angsana New" panose="02020603050405020304" charset="0"/>
              </a:rPr>
              <a:t>มาระโก 12</a:t>
            </a:r>
            <a:r>
              <a:rPr lang="en-US" sz="4000">
                <a:latin typeface="Angsana New" panose="02020603050405020304" charset="0"/>
                <a:cs typeface="Angsana New" panose="02020603050405020304" charset="0"/>
                <a:sym typeface="+mn-ea"/>
              </a:rPr>
              <a:t>:</a:t>
            </a:r>
            <a:r>
              <a:rPr lang="th-TH" altLang="en-US" sz="4000">
                <a:latin typeface="Angsana New" panose="02020603050405020304" charset="0"/>
                <a:cs typeface="Angsana New" panose="02020603050405020304" charset="0"/>
                <a:sym typeface="+mn-ea"/>
              </a:rPr>
              <a:t>41</a:t>
            </a:r>
            <a:r>
              <a:rPr lang="en-US" altLang="en-US" sz="4000">
                <a:latin typeface="Angsana New" panose="02020603050405020304" charset="0"/>
                <a:cs typeface="Angsana New" panose="02020603050405020304" charset="0"/>
                <a:sym typeface="+mn-ea"/>
              </a:rPr>
              <a:t>-44; </a:t>
            </a:r>
            <a:r>
              <a:rPr lang="th-TH" sz="4000">
                <a:latin typeface="Angsana New" panose="02020603050405020304" charset="0"/>
                <a:cs typeface="Angsana New" panose="02020603050405020304" charset="0"/>
              </a:rPr>
              <a:t> ลูกา </a:t>
            </a:r>
            <a:r>
              <a:rPr lang="en-US" sz="4000">
                <a:latin typeface="Angsana New" panose="02020603050405020304" charset="0"/>
                <a:cs typeface="Angsana New" panose="02020603050405020304" charset="0"/>
              </a:rPr>
              <a:t>21:1-4</a:t>
            </a:r>
            <a:endParaRPr lang="en-US" sz="4000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33170" y="1101090"/>
            <a:ext cx="7002145" cy="540448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5562600"/>
            <a:ext cx="4038600" cy="594360"/>
          </a:xfrm>
        </p:spPr>
        <p:txBody>
          <a:bodyPr/>
          <a:p>
            <a:pPr marL="0" indent="0">
              <a:buNone/>
            </a:pPr>
            <a:r>
              <a:rPr lang="en-US"/>
              <a:t>www.ibdoctrine.org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476115"/>
          </a:xfrm>
        </p:spPr>
        <p:txBody>
          <a:bodyPr>
            <a:normAutofit fontScale="25000"/>
          </a:bodyPr>
          <a:lstStyle/>
          <a:p>
            <a:r>
              <a:rPr lang="zh-CN" altLang="en-US" sz="11665" b="1" dirty="0"/>
              <a:t>แล้วพระองค์ทรงตั้งต้นสั่งสอนที่ฝั่งทะเลอีก ฝูงชนเป็นอันมากพากันมาหาพระองค์ เหตุฉะนั้นพระองค์จึงได้เสด็จลงไปประทับในเรือที่ทะเล และฝูงชนอยู่บนฝั่งชายทะเล  พระองค์จึงตรัสสั่งสอนเขาหลายประการเป็นคำอุปมา และในการสอนนั้นพระองค์ตรัสแก่เขาว่า</a:t>
            </a:r>
            <a:r>
              <a:rPr lang="en-US" altLang="zh-CN" sz="11665" b="1" dirty="0"/>
              <a:t> “</a:t>
            </a:r>
            <a:r>
              <a:rPr lang="zh-CN" altLang="en-US" sz="11665" b="1" dirty="0">
                <a:solidFill>
                  <a:srgbClr val="FF0000"/>
                </a:solidFill>
              </a:rPr>
              <a:t>จงฟัง ดูเถิด</a:t>
            </a:r>
            <a:r>
              <a:rPr lang="zh-CN" altLang="en-US" sz="11665" b="1" dirty="0"/>
              <a:t> มีผู้หว่านคนหนึ่งออกไปหว่านพืช</a:t>
            </a:r>
            <a:r>
              <a:rPr lang="en-US" altLang="zh-CN" sz="11665" b="1" dirty="0"/>
              <a:t>”</a:t>
            </a:r>
            <a:r>
              <a:rPr lang="zh-CN" altLang="en-US" sz="11665" b="1" dirty="0"/>
              <a:t> </a:t>
            </a:r>
            <a:endParaRPr lang="zh-CN" altLang="en-US" sz="11665" b="1" dirty="0"/>
          </a:p>
          <a:p>
            <a:endParaRPr lang="zh-CN" altLang="en-US" dirty="0"/>
          </a:p>
          <a:p>
            <a:r>
              <a:rPr lang="el-GR" sz="12000" dirty="0">
                <a:solidFill>
                  <a:srgbClr val="FF0000"/>
                </a:solidFill>
                <a:sym typeface="+mn-ea"/>
              </a:rPr>
              <a:t>Ακουετε</a:t>
            </a:r>
            <a:r>
              <a:rPr lang="en-US" sz="12000" baseline="30000" dirty="0">
                <a:solidFill>
                  <a:srgbClr val="FF0000"/>
                </a:solidFill>
                <a:sym typeface="+mn-ea"/>
              </a:rPr>
              <a:t> </a:t>
            </a:r>
            <a:r>
              <a:rPr lang="el-GR" sz="12000" dirty="0">
                <a:solidFill>
                  <a:srgbClr val="FF0000"/>
                </a:solidFill>
                <a:sym typeface="+mn-ea"/>
              </a:rPr>
              <a:t> Ιδου</a:t>
            </a:r>
            <a:r>
              <a:rPr lang="en-US" sz="12000" baseline="30000" dirty="0">
                <a:solidFill>
                  <a:srgbClr val="FF0000"/>
                </a:solidFill>
                <a:sym typeface="+mn-ea"/>
              </a:rPr>
              <a:t> </a:t>
            </a:r>
            <a:r>
              <a:rPr lang="el-GR" sz="12000" dirty="0">
                <a:sym typeface="+mn-ea"/>
              </a:rPr>
              <a:t> εξηλθεν ο</a:t>
            </a:r>
            <a:r>
              <a:rPr lang="en-US" sz="12000" baseline="30000" dirty="0">
                <a:sym typeface="+mn-ea"/>
              </a:rPr>
              <a:t> </a:t>
            </a:r>
            <a:r>
              <a:rPr lang="el-GR" sz="12000" dirty="0">
                <a:sym typeface="+mn-ea"/>
              </a:rPr>
              <a:t>σπειρων</a:t>
            </a:r>
            <a:r>
              <a:rPr lang="en-US" sz="12000" baseline="30000" dirty="0">
                <a:sym typeface="+mn-ea"/>
              </a:rPr>
              <a:t> </a:t>
            </a:r>
            <a:r>
              <a:rPr lang="el-GR" sz="12000" dirty="0">
                <a:sym typeface="+mn-ea"/>
              </a:rPr>
              <a:t> σπειραι</a:t>
            </a:r>
            <a:endParaRPr lang="en-US" sz="12000" dirty="0"/>
          </a:p>
          <a:p>
            <a:r>
              <a:rPr lang="en-US" sz="12000" dirty="0">
                <a:solidFill>
                  <a:srgbClr val="FF0000"/>
                </a:solidFill>
                <a:sym typeface="+mn-ea"/>
              </a:rPr>
              <a:t>Listen! Look! </a:t>
            </a:r>
            <a:r>
              <a:rPr lang="en-US" sz="12000" dirty="0">
                <a:sym typeface="+mn-ea"/>
              </a:rPr>
              <a:t>A sower went out to sow.</a:t>
            </a:r>
            <a:endParaRPr lang="en-US" sz="12000" dirty="0"/>
          </a:p>
          <a:p>
            <a:endParaRPr lang="zh-CN" altLang="en-US" sz="12000" dirty="0"/>
          </a:p>
        </p:txBody>
      </p:sp>
      <p:sp>
        <p:nvSpPr>
          <p:cNvPr id="5" name="Title 4"/>
          <p:cNvSpPr/>
          <p:nvPr>
            <p:ph type="title"/>
          </p:nvPr>
        </p:nvSpPr>
        <p:spPr>
          <a:xfrm>
            <a:off x="381000" y="304483"/>
            <a:ext cx="8229600" cy="1143000"/>
          </a:xfrm>
        </p:spPr>
        <p:txBody>
          <a:bodyPr>
            <a:normAutofit/>
          </a:bodyPr>
          <a:p>
            <a:r>
              <a:rPr lang="th-TH" sz="3500" b="1" dirty="0">
                <a:sym typeface="+mn-ea"/>
              </a:rPr>
              <a:t>มาระโก</a:t>
            </a:r>
            <a:r>
              <a:rPr lang="en-US" sz="3500" b="1" dirty="0">
                <a:sym typeface="+mn-ea"/>
              </a:rPr>
              <a:t> 4:1-3</a:t>
            </a:r>
            <a:endParaRPr lang="en-US" sz="35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8"/>
            <a:ext cx="7772400" cy="1470025"/>
          </a:xfrm>
        </p:spPr>
        <p:txBody>
          <a:bodyPr/>
          <a:lstStyle/>
          <a:p>
            <a:r>
              <a:rPr lang="el-GR" dirty="0"/>
              <a:t>Ακουετε</a:t>
            </a:r>
            <a:r>
              <a:rPr lang="en-US" dirty="0"/>
              <a:t>!</a:t>
            </a:r>
            <a:endParaRPr lang="en-US" dirty="0"/>
          </a:p>
        </p:txBody>
      </p:sp>
      <p:pic>
        <p:nvPicPr>
          <p:cNvPr id="2050" name="Picture 2" descr="C:\Users\MacBook\Desktop\The Sower\he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97550" cy="38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595" y="838203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dirty="0"/>
              <a:t>Ιδου</a:t>
            </a:r>
            <a:r>
              <a:rPr lang="en-US" sz="6000" dirty="0"/>
              <a:t>!</a:t>
            </a:r>
            <a:endParaRPr lang="en-US" sz="6000" dirty="0"/>
          </a:p>
        </p:txBody>
      </p:sp>
      <p:pic>
        <p:nvPicPr>
          <p:cNvPr id="3074" name="Picture 2" descr="C:\Users\MacBook\Desktop\The Sower\see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490085" cy="32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Book\Desktop\The Sower\parable_sower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05000" y="5257800"/>
            <a:ext cx="5257800" cy="533400"/>
          </a:xfrm>
          <a:prstGeom prst="roundRect">
            <a:avLst/>
          </a:prstGeom>
          <a:solidFill>
            <a:srgbClr val="E6B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>
                <a:alpha val="0"/>
                <a:lumMod val="0"/>
                <a:lumOff val="100000"/>
              </a:srgbClr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276600"/>
            <a:ext cx="7797165" cy="2992755"/>
          </a:xfrm>
        </p:spPr>
        <p:txBody>
          <a:bodyPr>
            <a:normAutofit lnSpcReduction="10000"/>
          </a:bodyPr>
          <a:p>
            <a:endParaRPr lang="en-US"/>
          </a:p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altLang="th-TH" sz="35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000" b="1"/>
              <a:t>4:4  และต่อมาเมื่อเขาหว่าน เมล็ดพืชก็ตกตามหนทางบ้าง แล้วนกในอากาศก็มากินเสีย </a:t>
            </a:r>
            <a:endParaRPr lang="en-US" sz="3000" b="1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altLang="th-TH" sz="30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000" b="1"/>
              <a:t>4:15  ซึ่งตกริมหนทางนั้นได้แก่พระวจนะที่หว่านแล้ว และเมื่อบุคคลใดได้ฟัง ในทันใดนั้นซาตานก็มาชิงเอาพระวจนะซึ่งหว่านในใจเขานั้นไปเสีย </a:t>
            </a:r>
            <a:endParaRPr lang="en-US" sz="3000" b="1"/>
          </a:p>
        </p:txBody>
      </p:sp>
      <p:pic>
        <p:nvPicPr>
          <p:cNvPr id="8" name="Content Placeholder 7" descr="The Bird and Path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52800" y="685800"/>
            <a:ext cx="2325370" cy="28225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743200"/>
            <a:ext cx="8106410" cy="3885565"/>
          </a:xfrm>
        </p:spPr>
        <p:txBody>
          <a:bodyPr>
            <a:normAutofit lnSpcReduction="20000"/>
          </a:bodyPr>
          <a:p>
            <a:endParaRPr lang="en-US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000" b="1"/>
              <a:t> 4:5-6  บ้างก็ตกที่ซึ่งมีพื้นหิน มีเนื้อดินแต่น้อย จึงงอกขึ้นโดยเร็วเพราะดินไม่ลึก แต่เมื่อแดดจัด แดดก็แผดเผา และเพราะรากไม่มี จึงเหี่ยวไป </a:t>
            </a:r>
            <a:endParaRPr lang="en-US" sz="3000" b="1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000" b="1"/>
              <a:t> 4:16-17  และซึ่งตกที่ซึ่งมีพื้นหิน มีเนื้อดินแต่น้อยนั้นก็ทำนองเดียวกัน ได้แก่บุคคลที่ได้ยินพระวจนะ และก็รับทันทีด้วยความปรีดี แต่ไม่มีรากในตัวจึงทนอยู่ได้ชั่วคราว ภายหลังเมื่อเกิดการยากลำบากและการข่มเหงต่างๆเพราะพระวจนะนั้น ก็เลิกเสียในทันทีทันใด </a:t>
            </a:r>
            <a:endParaRPr lang="en-US" sz="3000" b="1"/>
          </a:p>
        </p:txBody>
      </p:sp>
      <p:pic>
        <p:nvPicPr>
          <p:cNvPr id="4" name="Content Placeholder 3" descr="The Rocky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444875" y="184785"/>
            <a:ext cx="2547620" cy="27965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4645</Words>
  <Application>WPS Presentation</Application>
  <PresentationFormat>On-screen Show (4:3)</PresentationFormat>
  <Paragraphs>221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Angsana New</vt:lpstr>
      <vt:lpstr>Calibri</vt:lpstr>
      <vt:lpstr>Cordia New</vt:lpstr>
      <vt:lpstr>Arial Narrow</vt:lpstr>
      <vt:lpstr>微软雅黑</vt:lpstr>
      <vt:lpstr>Arial Unicode MS</vt:lpstr>
      <vt:lpstr>Cordia New</vt:lpstr>
      <vt:lpstr>Calibri</vt:lpstr>
      <vt:lpstr>Office Theme</vt:lpstr>
      <vt:lpstr>มาระโก 4:1-3</vt:lpstr>
      <vt:lpstr>PowerPoint 演示文稿</vt:lpstr>
      <vt:lpstr>PowerPoint 演示文稿</vt:lpstr>
      <vt:lpstr>มาระโก 4:1-3</vt:lpstr>
      <vt:lpstr>Ακουετε!</vt:lpstr>
      <vt:lpstr>Ιδου!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</vt:lpstr>
      <vt:lpstr>V</vt:lpstr>
      <vt:lpstr>V</vt:lpstr>
      <vt:lpstr>V</vt:lpstr>
      <vt:lpstr>Ιδου!</vt:lpstr>
      <vt:lpstr>PowerPoint 演示文稿</vt:lpstr>
      <vt:lpstr>ผลฝ่ายวิญญาณ </vt:lpstr>
      <vt:lpstr>ผลฝ่ายวิญญาณ </vt:lpstr>
      <vt:lpstr>  เอเฟซัส 5 : 9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โครินธ์ 9:7</vt:lpstr>
      <vt:lpstr>PowerPoint 演示文稿</vt:lpstr>
      <vt:lpstr>Hilarious: ขำกลิ่ง ตลกมาก </vt:lpstr>
      <vt:lpstr>PowerPoint 演示文稿</vt:lpstr>
      <vt:lpstr>มาระโก 12:41-44;  ลูกา 21:1-4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sawokproductions</cp:lastModifiedBy>
  <cp:revision>19</cp:revision>
  <dcterms:created xsi:type="dcterms:W3CDTF">2016-03-13T02:38:00Z</dcterms:created>
  <dcterms:modified xsi:type="dcterms:W3CDTF">2021-07-10T07:58:52Z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