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65" r:id="rId6"/>
    <p:sldId id="277" r:id="rId8"/>
    <p:sldId id="264" r:id="rId9"/>
    <p:sldId id="353" r:id="rId10"/>
    <p:sldId id="352" r:id="rId11"/>
    <p:sldId id="275" r:id="rId12"/>
    <p:sldId id="263" r:id="rId13"/>
    <p:sldId id="278" r:id="rId14"/>
    <p:sldId id="296" r:id="rId15"/>
    <p:sldId id="354" r:id="rId16"/>
    <p:sldId id="261" r:id="rId17"/>
    <p:sldId id="266" r:id="rId18"/>
    <p:sldId id="267" r:id="rId19"/>
    <p:sldId id="269" r:id="rId20"/>
    <p:sldId id="270" r:id="rId21"/>
    <p:sldId id="271" r:id="rId22"/>
    <p:sldId id="272" r:id="rId23"/>
    <p:sldId id="273" r:id="rId24"/>
    <p:sldId id="297" r:id="rId25"/>
    <p:sldId id="340" r:id="rId26"/>
    <p:sldId id="274" r:id="rId27"/>
    <p:sldId id="343" r:id="rId28"/>
    <p:sldId id="345" r:id="rId29"/>
    <p:sldId id="346" r:id="rId30"/>
    <p:sldId id="347" r:id="rId31"/>
    <p:sldId id="348" r:id="rId32"/>
    <p:sldId id="349" r:id="rId33"/>
    <p:sldId id="3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63022-C5F2-48A7-9049-7723D81ADCB6}">
          <p14:sldIdLst>
            <p14:sldId id="256"/>
            <p14:sldId id="257"/>
            <p14:sldId id="258"/>
            <p14:sldId id="265"/>
            <p14:sldId id="277"/>
            <p14:sldId id="264"/>
            <p14:sldId id="353"/>
            <p14:sldId id="352"/>
            <p14:sldId id="275"/>
          </p14:sldIdLst>
        </p14:section>
        <p14:section name="Untitled Section" id="{ABFAFFF1-A2B9-4953-B8D7-4AA29BEC3770}">
          <p14:sldIdLst>
            <p14:sldId id="263"/>
            <p14:sldId id="278"/>
            <p14:sldId id="296"/>
            <p14:sldId id="354"/>
            <p14:sldId id="261"/>
            <p14:sldId id="266"/>
            <p14:sldId id="267"/>
            <p14:sldId id="269"/>
            <p14:sldId id="270"/>
            <p14:sldId id="271"/>
            <p14:sldId id="272"/>
            <p14:sldId id="273"/>
            <p14:sldId id="297"/>
            <p14:sldId id="340"/>
            <p14:sldId id="274"/>
            <p14:sldId id="343"/>
            <p14:sldId id="345"/>
            <p14:sldId id="346"/>
            <p14:sldId id="347"/>
            <p14:sldId id="348"/>
            <p14:sldId id="349"/>
            <p14:sldId id="34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25" d="100"/>
          <a:sy n="125" d="100"/>
        </p:scale>
        <p:origin x="2846" y="1555"/>
      </p:cViewPr>
      <p:guideLst>
        <p:guide orient="horz" pos="2160"/>
        <p:guide pos="2880"/>
      </p:guideLst>
    </p:cSldViewPr>
  </p:slideViewPr>
  <p:notesTextViewPr>
    <p:cViewPr>
      <p:scale>
        <a:sx n="1" d="1"/>
        <a:sy n="1" d="1"/>
      </p:scale>
      <p:origin x="0" y="0"/>
    </p:cViewPr>
  </p:notesTextViewPr>
  <p:notesViewPr>
    <p:cSldViewPr showGuides="1">
      <p:cViewPr varScale="1">
        <p:scale>
          <a:sx n="50" d="100"/>
          <a:sy n="50" d="100"/>
        </p:scale>
        <p:origin x="-2237"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EB0B6-19F6-497C-AABF-0BC46941D849}"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19677-A617-4B06-A15B-854FF319B21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19677-A617-4B06-A15B-854FF319B21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19677-A617-4B06-A15B-854FF319B21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19677-A617-4B06-A15B-854FF319B21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15FA31-9576-475E-960F-684B45DF8CCA}"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3200"/>
            </a:lvl1pPr>
          </a:lstStyle>
          <a:p>
            <a:fld id="{B0663628-E831-4D3A-93D1-BB18A8F1003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7FED2E1-9AE8-4F59-9C7E-14224D4EAD1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922AF7C-D3EA-4876-B745-7A76399AFDA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84037ED-74A4-4E44-A250-2F3D7CA40CD9}"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6AD3720-F1E0-4E69-9466-F2E64187D5F9}"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3525E4B-A2B8-4E83-AC29-FBE64764AC0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75FF7CA-C481-41B6-9D3C-323E1C677453}"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9BB5D-5F36-4931-BA60-A0B352304A63}"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D0D19-B545-40C7-A465-D3C88259CB58}"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14D9C2A-40E7-4FA9-A9DA-95FF894F58C1}"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3398DE2-A246-4F11-942C-A78389E715F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67F56-ECA2-4CD3-BDFD-1A1404F66843}"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29400" y="6248400"/>
            <a:ext cx="2133600" cy="365125"/>
          </a:xfrm>
          <a:prstGeom prst="rect">
            <a:avLst/>
          </a:prstGeom>
        </p:spPr>
        <p:txBody>
          <a:bodyPr vert="horz" lIns="91440" tIns="45720" rIns="91440" bIns="45720" rtlCol="0" anchor="ctr"/>
          <a:lstStyle>
            <a:lvl1pPr algn="r">
              <a:defRPr sz="3200">
                <a:solidFill>
                  <a:schemeClr val="tx1">
                    <a:tint val="75000"/>
                  </a:schemeClr>
                </a:solidFill>
              </a:defRPr>
            </a:lvl1pPr>
          </a:lstStyle>
          <a:p>
            <a:fld id="{B0663628-E831-4D3A-93D1-BB18A8F1003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895600"/>
            <a:ext cx="4250055" cy="1470025"/>
          </a:xfrm>
          <a:ln>
            <a:noFill/>
          </a:ln>
        </p:spPr>
        <p:txBody>
          <a:bodyPr>
            <a:noAutofit/>
          </a:bodyPr>
          <a:lstStyle/>
          <a:p>
            <a:br>
              <a:rPr lang="en-US" altLang="zh-CN" sz="2000" b="1" dirty="0" smtClean="0">
                <a:solidFill>
                  <a:schemeClr val="tx1"/>
                </a:solidFill>
              </a:rPr>
            </a:br>
            <a:br>
              <a:rPr lang="en-US" altLang="zh-CN" sz="2000" b="1" dirty="0" smtClean="0">
                <a:solidFill>
                  <a:schemeClr val="tx1"/>
                </a:solidFill>
              </a:rPr>
            </a:br>
            <a:r>
              <a:rPr lang="en-US" altLang="zh-CN" sz="2000" b="1" dirty="0" smtClean="0">
                <a:solidFill>
                  <a:schemeClr val="tx1"/>
                </a:solidFill>
              </a:rPr>
              <a:t>Taught by Tim McLachlan,</a:t>
            </a:r>
            <a:br>
              <a:rPr lang="en-US" altLang="zh-CN" sz="2000" b="1" dirty="0" smtClean="0">
                <a:solidFill>
                  <a:schemeClr val="tx1"/>
                </a:solidFill>
              </a:rPr>
            </a:br>
            <a:r>
              <a:rPr lang="en-US" altLang="zh-CN" sz="2000" b="1" dirty="0" smtClean="0">
                <a:solidFill>
                  <a:schemeClr val="tx1"/>
                </a:solidFill>
              </a:rPr>
              <a:t>Based on the teachings of </a:t>
            </a:r>
            <a:br>
              <a:rPr lang="en-US" altLang="zh-CN" sz="2000" b="1" dirty="0" smtClean="0">
                <a:solidFill>
                  <a:schemeClr val="tx1"/>
                </a:solidFill>
              </a:rPr>
            </a:br>
            <a:r>
              <a:rPr lang="en-US" altLang="zh-CN" sz="2000" b="1" dirty="0" err="1" smtClean="0">
                <a:solidFill>
                  <a:schemeClr val="tx1"/>
                </a:solidFill>
              </a:rPr>
              <a:t>R.B.Thieme</a:t>
            </a:r>
            <a:r>
              <a:rPr lang="en-US" altLang="zh-CN" sz="2000" b="1" dirty="0" smtClean="0">
                <a:solidFill>
                  <a:schemeClr val="tx1"/>
                </a:solidFill>
              </a:rPr>
              <a:t>, Jr.</a:t>
            </a:r>
            <a:br>
              <a:rPr lang="en-US" altLang="zh-CN" sz="2000" b="1" dirty="0" smtClean="0">
                <a:solidFill>
                  <a:schemeClr val="tx1"/>
                </a:solidFill>
              </a:rPr>
            </a:br>
            <a:br>
              <a:rPr lang="en-US" altLang="zh-CN" sz="2000" b="1" dirty="0" smtClean="0">
                <a:solidFill>
                  <a:schemeClr val="tx1"/>
                </a:solidFill>
              </a:rPr>
            </a:br>
            <a:br>
              <a:rPr lang="en-US" altLang="zh-CN" sz="2000" b="1" dirty="0" smtClean="0">
                <a:solidFill>
                  <a:schemeClr val="bg1"/>
                </a:solidFill>
              </a:rPr>
            </a:br>
            <a:br>
              <a:rPr lang="en-US" altLang="zh-CN" sz="2000" b="1" dirty="0" smtClean="0">
                <a:solidFill>
                  <a:schemeClr val="bg1"/>
                </a:solidFill>
              </a:rPr>
            </a:br>
            <a:br>
              <a:rPr lang="en-US" altLang="zh-CN" sz="2000" b="1" dirty="0" smtClean="0">
                <a:solidFill>
                  <a:schemeClr val="bg1"/>
                </a:solidFill>
              </a:rPr>
            </a:br>
            <a:br>
              <a:rPr lang="en-US" altLang="zh-CN" sz="2000" b="1" dirty="0" smtClean="0">
                <a:solidFill>
                  <a:schemeClr val="bg1"/>
                </a:solidFill>
              </a:rPr>
            </a:br>
            <a:br>
              <a:rPr lang="en-US" altLang="zh-CN" sz="2000" b="1" dirty="0" smtClean="0">
                <a:solidFill>
                  <a:schemeClr val="bg1"/>
                </a:solidFill>
              </a:rPr>
            </a:br>
            <a:endParaRPr lang="en-US" sz="2000" b="1" dirty="0">
              <a:solidFill>
                <a:schemeClr val="bg1"/>
              </a:solidFill>
            </a:endParaRPr>
          </a:p>
        </p:txBody>
      </p:sp>
      <p:pic>
        <p:nvPicPr>
          <p:cNvPr id="1026" name="Picture 2" descr="https://www.rbthieme.org/images/Books/AngelicConflictCover.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685800"/>
            <a:ext cx="4114800" cy="57576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NZ" sz="3000" b="1" dirty="0" smtClean="0"/>
              <a:t>As </a:t>
            </a:r>
            <a:r>
              <a:rPr lang="en-NZ" sz="3000" b="1" dirty="0"/>
              <a:t>in any trial there is a judge (God the Father), defendants (Satan and the fallen angels), and witnesses (humans, beginning with Adam.) There are rules (which God reveals to us in the Bible), there is a courtroom </a:t>
            </a:r>
            <a:r>
              <a:rPr lang="en-US" sz="3000" b="1" dirty="0" smtClean="0"/>
              <a:t>(the High Court of Heaven) and the witness platform </a:t>
            </a:r>
            <a:r>
              <a:rPr lang="en-NZ" sz="3000" b="1" dirty="0" smtClean="0"/>
              <a:t>(planet </a:t>
            </a:r>
            <a:r>
              <a:rPr lang="en-NZ" sz="3000" b="1" dirty="0"/>
              <a:t>earth), and there is a verdict and punishment for wrong doing. </a:t>
            </a:r>
            <a:br>
              <a:rPr lang="en-US" sz="2400" b="1" dirty="0"/>
            </a:br>
            <a:br>
              <a:rPr lang="en-US" altLang="zh-CN" sz="2400" b="1" dirty="0" smtClean="0"/>
            </a:br>
            <a:endParaRPr lang="en-US" sz="14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pPr lvl="0"/>
            <a:br>
              <a:rPr lang="en-US" sz="2800" b="1" dirty="0"/>
            </a:br>
            <a:br>
              <a:rPr lang="en-US" sz="2600" b="1" dirty="0"/>
            </a:br>
            <a:br>
              <a:rPr lang="en-US" sz="2600" b="1" dirty="0"/>
            </a:br>
            <a:br>
              <a:rPr lang="en-US" sz="2600" b="1" dirty="0"/>
            </a:br>
            <a:r>
              <a:rPr lang="en-NZ" sz="2600" b="1" dirty="0"/>
              <a:t> </a:t>
            </a:r>
            <a:r>
              <a:rPr lang="en-NZ" sz="2600" b="1" dirty="0">
                <a:sym typeface="+mn-ea"/>
              </a:rPr>
              <a:t>As a result of the prehistoric trial, two categories of angels emerged. </a:t>
            </a:r>
            <a:br>
              <a:rPr lang="en-NZ" sz="2600" b="1" dirty="0">
                <a:sym typeface="+mn-ea"/>
              </a:rPr>
            </a:br>
            <a:br>
              <a:rPr lang="en-US" altLang="zh-CN" sz="2600" b="1" dirty="0">
                <a:sym typeface="+mn-ea"/>
              </a:rPr>
            </a:br>
            <a:r>
              <a:rPr lang="en-US" sz="2600" b="1" dirty="0" smtClean="0"/>
              <a:t>1. </a:t>
            </a:r>
            <a:r>
              <a:rPr lang="en-NZ" sz="2600" b="1" dirty="0" smtClean="0"/>
              <a:t>Elect </a:t>
            </a:r>
            <a:r>
              <a:rPr lang="en-NZ" sz="2600" b="1" dirty="0"/>
              <a:t>angels. They are called “holy” in Mark 8:38, and “elect” in 1 Tim 5:21. They are a category of angels who will live with God forever. They are </a:t>
            </a:r>
            <a:r>
              <a:rPr lang="en-NZ" sz="2600" b="1" dirty="0" smtClean="0">
                <a:solidFill>
                  <a:schemeClr val="tx1"/>
                </a:solidFill>
              </a:rPr>
              <a:t>“saved” (never sinned), </a:t>
            </a:r>
            <a:r>
              <a:rPr lang="en-NZ" sz="2600" b="1" dirty="0"/>
              <a:t>and they will never get thrown into the Lake of Fire</a:t>
            </a:r>
            <a:r>
              <a:rPr lang="en-NZ" sz="2600" b="1" dirty="0" smtClean="0"/>
              <a:t>.</a:t>
            </a:r>
            <a:br>
              <a:rPr lang="en-NZ" sz="2600" b="1" dirty="0" smtClean="0"/>
            </a:br>
            <a:br>
              <a:rPr lang="en-NZ" sz="2600" b="1" dirty="0" smtClean="0"/>
            </a:br>
            <a:r>
              <a:rPr lang="en-NZ" sz="2600" b="1" dirty="0">
                <a:sym typeface="+mn-ea"/>
              </a:rPr>
              <a:t>(2) Fallen angels which have two categorie</a:t>
            </a:r>
            <a:r>
              <a:rPr lang="en-US" altLang="en-NZ" sz="2600" b="1" dirty="0">
                <a:sym typeface="+mn-ea"/>
              </a:rPr>
              <a:t>s:</a:t>
            </a:r>
            <a:br>
              <a:rPr lang="en-US" altLang="zh-CN" sz="2600" b="1" dirty="0" smtClean="0"/>
            </a:br>
            <a:br>
              <a:rPr lang="en-US" altLang="zh-CN" sz="2600" b="1" dirty="0"/>
            </a:br>
            <a:br>
              <a:rPr lang="en-US" sz="4000" b="1" dirty="0"/>
            </a:br>
            <a:br>
              <a:rPr lang="en-US" sz="2600" b="1" dirty="0"/>
            </a:br>
            <a:endParaRPr lang="en-US" sz="26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33800"/>
            <a:ext cx="8686800" cy="1143000"/>
          </a:xfrm>
        </p:spPr>
        <p:txBody>
          <a:bodyPr>
            <a:noAutofit/>
          </a:bodyPr>
          <a:lstStyle/>
          <a:p>
            <a:pPr lvl="0"/>
            <a:br>
              <a:rPr lang="en-US" altLang="zh-CN" sz="2400" b="1" dirty="0" smtClean="0"/>
            </a:br>
            <a:br>
              <a:rPr lang="en-US" sz="2400" b="1" dirty="0"/>
            </a:br>
            <a:r>
              <a:rPr lang="en-NZ" sz="2400" b="1" dirty="0"/>
              <a:t>A</a:t>
            </a:r>
            <a:r>
              <a:rPr lang="en-NZ" sz="2400" b="1" dirty="0" smtClean="0"/>
              <a:t>) </a:t>
            </a:r>
            <a:r>
              <a:rPr lang="en-NZ" sz="2400" b="1" dirty="0"/>
              <a:t>Fallen Angels in prison (“</a:t>
            </a:r>
            <a:r>
              <a:rPr lang="en-NZ" sz="2400" b="1" dirty="0" err="1"/>
              <a:t>Tartarus</a:t>
            </a:r>
            <a:r>
              <a:rPr lang="en-NZ" sz="2400" b="1" dirty="0"/>
              <a:t>”) because they broke the rules of the trial (2 Peter 2:4; Jude 6</a:t>
            </a:r>
            <a:r>
              <a:rPr lang="en-NZ" sz="2400" b="1" dirty="0" smtClean="0"/>
              <a:t>.)</a:t>
            </a:r>
            <a:br>
              <a:rPr lang="en-NZ" sz="2400" b="1" dirty="0" smtClean="0"/>
            </a:br>
            <a:r>
              <a:rPr lang="en-NZ" sz="2400" b="1" dirty="0" smtClean="0"/>
              <a:t> </a:t>
            </a:r>
            <a:r>
              <a:rPr lang="en-NZ" sz="2400" b="1" dirty="0"/>
              <a:t>This relates to the fallen angels having relationships with human women, leading to the flood of Noah (Gen. Chap. 6</a:t>
            </a:r>
            <a:r>
              <a:rPr lang="en-NZ" sz="2400" b="1" dirty="0" smtClean="0"/>
              <a:t>)</a:t>
            </a:r>
            <a:br>
              <a:rPr lang="en-NZ" sz="2400" b="1" dirty="0" smtClean="0"/>
            </a:br>
            <a:br>
              <a:rPr lang="en-NZ" sz="2400" b="1" dirty="0" smtClean="0"/>
            </a:br>
            <a:br>
              <a:rPr lang="en-US" sz="2400" b="1" dirty="0">
                <a:sym typeface="+mn-ea"/>
              </a:rPr>
            </a:br>
            <a:r>
              <a:rPr lang="en-NZ" sz="2400" b="1" dirty="0">
                <a:sym typeface="+mn-ea"/>
              </a:rPr>
              <a:t>B</a:t>
            </a:r>
            <a:r>
              <a:rPr lang="en-NZ" sz="2400" b="1" dirty="0" smtClean="0">
                <a:sym typeface="+mn-ea"/>
              </a:rPr>
              <a:t>) </a:t>
            </a:r>
            <a:r>
              <a:rPr lang="en-NZ" sz="2400" b="1" dirty="0">
                <a:sym typeface="+mn-ea"/>
              </a:rPr>
              <a:t>Fallen Angels still in operation, i.e. demons, </a:t>
            </a:r>
            <a:br>
              <a:rPr lang="en-NZ" sz="2400" b="1" dirty="0">
                <a:sym typeface="+mn-ea"/>
              </a:rPr>
            </a:br>
            <a:r>
              <a:rPr lang="en-NZ" sz="2400" b="1" dirty="0" err="1">
                <a:sym typeface="+mn-ea"/>
              </a:rPr>
              <a:t>Psa</a:t>
            </a:r>
            <a:r>
              <a:rPr lang="en-NZ" sz="2400" b="1" dirty="0">
                <a:sym typeface="+mn-ea"/>
              </a:rPr>
              <a:t> 8:4-5; </a:t>
            </a:r>
            <a:r>
              <a:rPr lang="en-NZ" sz="2400" b="1" dirty="0" err="1">
                <a:sym typeface="+mn-ea"/>
              </a:rPr>
              <a:t>Heb</a:t>
            </a:r>
            <a:r>
              <a:rPr lang="en-NZ" sz="2400" b="1" dirty="0">
                <a:sym typeface="+mn-ea"/>
              </a:rPr>
              <a:t> 2:6-7; 2 Peter 2:11. Mark 5; </a:t>
            </a:r>
            <a:br>
              <a:rPr lang="en-NZ" sz="2400" b="1" dirty="0">
                <a:sym typeface="+mn-ea"/>
              </a:rPr>
            </a:br>
            <a:r>
              <a:rPr lang="en-NZ" sz="2400" b="1" dirty="0">
                <a:sym typeface="+mn-ea"/>
              </a:rPr>
              <a:t>1 </a:t>
            </a:r>
            <a:r>
              <a:rPr lang="en-NZ" sz="2400" b="1" dirty="0" err="1">
                <a:sym typeface="+mn-ea"/>
              </a:rPr>
              <a:t>Cor</a:t>
            </a:r>
            <a:r>
              <a:rPr lang="en-NZ" sz="2400" b="1" dirty="0">
                <a:sym typeface="+mn-ea"/>
              </a:rPr>
              <a:t> 10:20-21. </a:t>
            </a:r>
            <a:br>
              <a:rPr lang="en-NZ" sz="2400" b="1" dirty="0" smtClean="0">
                <a:sym typeface="+mn-ea"/>
              </a:rPr>
            </a:br>
            <a:br>
              <a:rPr lang="en-NZ" sz="2400" b="1" dirty="0">
                <a:sym typeface="+mn-ea"/>
              </a:rPr>
            </a:br>
            <a:r>
              <a:rPr lang="en-NZ" sz="2400" b="1" dirty="0" smtClean="0">
                <a:sym typeface="+mn-ea"/>
              </a:rPr>
              <a:t>Their </a:t>
            </a:r>
            <a:r>
              <a:rPr lang="en-NZ" sz="2400" b="1" dirty="0">
                <a:sym typeface="+mn-ea"/>
              </a:rPr>
              <a:t>doctrines (false teaching) are mentioned in 1 Tim 4:1.  </a:t>
            </a:r>
            <a:br>
              <a:rPr lang="en-US" altLang="zh-CN" sz="2400" b="1" dirty="0" smtClean="0"/>
            </a:br>
            <a:br>
              <a:rPr lang="en-US" sz="2400" b="1" dirty="0"/>
            </a:br>
            <a:br>
              <a:rPr lang="en-US" sz="2400" b="1" dirty="0"/>
            </a:br>
            <a:br>
              <a:rPr lang="en-US" sz="2400" b="1" dirty="0"/>
            </a:br>
            <a:br>
              <a:rPr lang="en-US" sz="2400" b="1" dirty="0" smtClean="0"/>
            </a:br>
            <a:br>
              <a:rPr lang="en-US" sz="2400" b="1" dirty="0"/>
            </a:br>
            <a:endParaRPr lang="en-US" sz="24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pic>
        <p:nvPicPr>
          <p:cNvPr id="4" name="Content Placeholder 3" descr="Hades diagram Thai version"/>
          <p:cNvPicPr>
            <a:picLocks noChangeAspect="1"/>
          </p:cNvPicPr>
          <p:nvPr>
            <p:ph idx="1"/>
          </p:nvPr>
        </p:nvPicPr>
        <p:blipFill>
          <a:blip r:embed="rId1"/>
          <a:stretch>
            <a:fillRect/>
          </a:stretch>
        </p:blipFill>
        <p:spPr>
          <a:xfrm>
            <a:off x="762000" y="274955"/>
            <a:ext cx="8039100" cy="6125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noAutofit/>
          </a:bodyPr>
          <a:lstStyle/>
          <a:p>
            <a:r>
              <a:rPr lang="en-NZ" sz="2600" b="1" dirty="0"/>
              <a:t>Therefore, the Angelic Conflict refers to the prehistoric creatures lead by Satan who came under opposition to and revolted against God. </a:t>
            </a:r>
            <a:br>
              <a:rPr lang="en-NZ" sz="2600" b="1" dirty="0"/>
            </a:br>
            <a:br>
              <a:rPr lang="en-NZ" sz="2600" b="1" dirty="0"/>
            </a:br>
            <a:r>
              <a:rPr lang="en-NZ" sz="2600" b="1" dirty="0"/>
              <a:t>The Angelic Conflict began in eternity past, after the creation of the universe </a:t>
            </a:r>
            <a:r>
              <a:rPr lang="en-NZ" sz="2600" b="1" dirty="0" smtClean="0"/>
              <a:t>and </a:t>
            </a:r>
            <a:r>
              <a:rPr lang="en-NZ" sz="2600" b="1" dirty="0"/>
              <a:t>before the restoration of planet earth in Gen 1:2f, </a:t>
            </a:r>
            <a:br>
              <a:rPr lang="en-NZ" sz="2600" b="1" dirty="0"/>
            </a:br>
            <a:br>
              <a:rPr lang="en-NZ" sz="2600" b="1" dirty="0"/>
            </a:br>
            <a:r>
              <a:rPr lang="en-NZ" sz="2600" b="1" dirty="0" smtClean="0"/>
              <a:t> </a:t>
            </a:r>
            <a:r>
              <a:rPr lang="en-NZ" sz="2600" b="1" dirty="0"/>
              <a:t>(Gen. 1:1; Job 38:7; Is. 45:18; </a:t>
            </a:r>
            <a:br>
              <a:rPr lang="en-NZ" sz="2600" b="1" dirty="0"/>
            </a:br>
            <a:r>
              <a:rPr lang="en-US" altLang="en-NZ" sz="2600" b="1" dirty="0"/>
              <a:t>Recommended reading:</a:t>
            </a:r>
            <a:br>
              <a:rPr lang="en-US" altLang="en-NZ" sz="2600" b="1" dirty="0"/>
            </a:br>
            <a:r>
              <a:rPr lang="en-NZ" sz="2600" b="1" dirty="0"/>
              <a:t> ‘Creation, Chaos and Restoration</a:t>
            </a:r>
            <a:r>
              <a:rPr lang="en-US" altLang="en-NZ" sz="2600" b="1" dirty="0"/>
              <a:t>’ by R.B.Thieme, Jr.</a:t>
            </a:r>
            <a:br>
              <a:rPr lang="en-NZ" sz="2400" b="1" dirty="0" smtClean="0"/>
            </a:br>
            <a:br>
              <a:rPr lang="en-US" sz="2400" b="1" dirty="0"/>
            </a:br>
            <a:br>
              <a:rPr lang="en-US" sz="3000" b="1" dirty="0"/>
            </a:br>
            <a:endParaRPr lang="en-US" sz="30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8229600" cy="1143000"/>
          </a:xfrm>
        </p:spPr>
        <p:txBody>
          <a:bodyPr>
            <a:normAutofit fontScale="90000"/>
          </a:bodyPr>
          <a:lstStyle/>
          <a:p>
            <a:r>
              <a:rPr lang="en-NZ" sz="3335" b="1" dirty="0"/>
              <a:t>The revolt began with arrogance, </a:t>
            </a:r>
            <a:r>
              <a:rPr lang="en-NZ" sz="3335" b="1" dirty="0" smtClean="0"/>
              <a:t>bringing forth a combination </a:t>
            </a:r>
            <a:r>
              <a:rPr lang="en-NZ" sz="3335" b="1" dirty="0"/>
              <a:t>of sins, Isa 14:12-23; </a:t>
            </a:r>
            <a:r>
              <a:rPr lang="en-NZ" sz="3335" b="1" dirty="0" err="1"/>
              <a:t>Ezek</a:t>
            </a:r>
            <a:r>
              <a:rPr lang="en-NZ" sz="3335" b="1" dirty="0"/>
              <a:t> 28:11-19</a:t>
            </a:r>
            <a:r>
              <a:rPr lang="en-NZ" sz="3335" b="1" dirty="0" smtClean="0"/>
              <a:t>.</a:t>
            </a:r>
            <a:br>
              <a:rPr lang="en-NZ" sz="3335" b="1" dirty="0" smtClean="0"/>
            </a:br>
            <a:br>
              <a:rPr lang="en-NZ" sz="3335" b="1" dirty="0" smtClean="0"/>
            </a:br>
            <a:r>
              <a:rPr lang="en-US" altLang="en-NZ" sz="3335" b="1" dirty="0" smtClean="0"/>
              <a:t>Arrogance [disobedience to authority] is the root sin of all other sins.</a:t>
            </a:r>
            <a:br>
              <a:rPr lang="en-US" b="1" dirty="0" smtClean="0"/>
            </a:br>
            <a:r>
              <a:rPr lang="en-US" b="1" dirty="0"/>
              <a:t> </a:t>
            </a:r>
            <a:br>
              <a:rPr lang="en-US" b="1" dirty="0"/>
            </a:br>
            <a:r>
              <a:rPr lang="en-US" sz="2220" b="1" dirty="0"/>
              <a:t>Satan is guilty of a plethora of sins: arrogance, blasphemy, lying, deception, murder, etc.</a:t>
            </a:r>
            <a:br>
              <a:rPr lang="en-US" b="1" dirty="0"/>
            </a:br>
            <a:endParaRPr lang="en-US"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1143000"/>
          </a:xfrm>
        </p:spPr>
        <p:txBody>
          <a:bodyPr>
            <a:noAutofit/>
          </a:bodyPr>
          <a:lstStyle/>
          <a:p>
            <a:r>
              <a:rPr lang="en-NZ" sz="3000" b="1" dirty="0"/>
              <a:t>As a Result of Their Rebellion, </a:t>
            </a:r>
            <a:br>
              <a:rPr lang="en-NZ" sz="3000" b="1" dirty="0"/>
            </a:br>
            <a:r>
              <a:rPr lang="en-NZ" sz="3000" b="1" dirty="0"/>
              <a:t>God Sentenced Them to the Lake of Fire. </a:t>
            </a:r>
            <a:br>
              <a:rPr lang="en-NZ" sz="3000" b="1" dirty="0" smtClean="0"/>
            </a:br>
            <a:br>
              <a:rPr lang="en-NZ" sz="3000" b="1" dirty="0" smtClean="0"/>
            </a:br>
            <a:r>
              <a:rPr lang="en-NZ" sz="3000" b="1" dirty="0" smtClean="0"/>
              <a:t>Mat </a:t>
            </a:r>
            <a:r>
              <a:rPr lang="en-NZ" sz="3000" b="1" dirty="0"/>
              <a:t>25:41 tells us that the Lake of Fire was created for them</a:t>
            </a:r>
            <a:r>
              <a:rPr lang="en-NZ" sz="3000" b="1" dirty="0" smtClean="0"/>
              <a:t>.</a:t>
            </a:r>
            <a:br>
              <a:rPr lang="en-NZ" sz="3000" b="1" dirty="0" smtClean="0"/>
            </a:br>
            <a:br>
              <a:rPr lang="en-US" altLang="zh-CN" sz="4000" b="1" dirty="0" smtClean="0"/>
            </a:br>
            <a:br>
              <a:rPr lang="en-US" sz="3000" b="1" dirty="0"/>
            </a:br>
            <a:endParaRPr lang="en-US" sz="30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NZ" sz="3000" b="1" dirty="0"/>
              <a:t>Satan, as the Chief of the Fallen Angels, Appealed the Case, at the time of the sentence to the Lake of Fire, which God (the judge of the trial) granted</a:t>
            </a:r>
            <a:r>
              <a:rPr lang="en-NZ" sz="3000" b="1" dirty="0" smtClean="0"/>
              <a:t>.</a:t>
            </a:r>
            <a:br>
              <a:rPr lang="en-NZ" sz="3000" b="1" dirty="0" smtClean="0"/>
            </a:br>
            <a:r>
              <a:rPr lang="en-NZ" sz="4000" b="1" dirty="0" smtClean="0"/>
              <a:t> </a:t>
            </a:r>
            <a:br>
              <a:rPr lang="en-US" altLang="zh-CN" sz="4000" b="1" dirty="0" smtClean="0"/>
            </a:br>
            <a:endParaRPr lang="en-US" sz="30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NZ" sz="2600" b="1" dirty="0"/>
              <a:t>Satan is the lawyer and defence attorney for the appeal. “Satan” (Hebrew) and “</a:t>
            </a:r>
            <a:r>
              <a:rPr lang="en-NZ" sz="2600" b="1" dirty="0" err="1"/>
              <a:t>Diabolos</a:t>
            </a:r>
            <a:r>
              <a:rPr lang="en-NZ" sz="2600" b="1" dirty="0"/>
              <a:t>” (Greek) means “adversary” or “slanderer” particularly in a legal context. It also means, “a lawyer who takes the case.” </a:t>
            </a:r>
            <a:br>
              <a:rPr lang="en-NZ" sz="2600" b="1" dirty="0" smtClean="0"/>
            </a:br>
            <a:br>
              <a:rPr lang="en-NZ" sz="2600" b="1" dirty="0" smtClean="0"/>
            </a:br>
            <a:br>
              <a:rPr lang="en-US" sz="2600" b="1" dirty="0"/>
            </a:br>
            <a:endParaRPr lang="en-US" sz="26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1143000"/>
          </a:xfrm>
        </p:spPr>
        <p:txBody>
          <a:bodyPr>
            <a:noAutofit/>
          </a:bodyPr>
          <a:lstStyle/>
          <a:p>
            <a:r>
              <a:rPr lang="en-NZ" sz="2600" b="1" dirty="0"/>
              <a:t>In objecting to the sentence, Satan made his appeal by impugning (blaspheming) the character of God. </a:t>
            </a:r>
            <a:br>
              <a:rPr lang="en-NZ" sz="2600" b="1" dirty="0"/>
            </a:br>
            <a:r>
              <a:rPr lang="en-NZ" sz="2600" b="1" dirty="0" smtClean="0"/>
              <a:t>He </a:t>
            </a:r>
            <a:r>
              <a:rPr lang="en-NZ" sz="2600" b="1" dirty="0"/>
              <a:t>said the judge, God, was not fair. How can a loving God throw His creatures into the Lake of Fire? So, in every way he impugned the character of God</a:t>
            </a:r>
            <a:r>
              <a:rPr lang="en-NZ" sz="2600" b="1" dirty="0" smtClean="0"/>
              <a:t>.</a:t>
            </a:r>
            <a:br>
              <a:rPr lang="en-NZ" sz="2600" b="1" dirty="0" smtClean="0"/>
            </a:br>
            <a:br>
              <a:rPr lang="en-US" altLang="zh-CN" sz="2600" b="1" dirty="0" smtClean="0"/>
            </a:br>
            <a:br>
              <a:rPr lang="en-US" sz="2600" b="1" dirty="0"/>
            </a:br>
            <a:endParaRPr lang="en-US" sz="26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a:ln>
            <a:noFill/>
          </a:ln>
        </p:spPr>
        <p:txBody>
          <a:bodyPr>
            <a:noAutofit/>
          </a:bodyPr>
          <a:lstStyle/>
          <a:p>
            <a:r>
              <a:rPr lang="en-NZ" sz="2600" b="1" dirty="0" smtClean="0"/>
              <a:t>The Angelic Conflict refers to the prehistoric creatures in opposition to and revolt against God.</a:t>
            </a:r>
            <a:br>
              <a:rPr lang="en-NZ" sz="2600" b="1" dirty="0" smtClean="0"/>
            </a:br>
            <a:br>
              <a:rPr lang="en-NZ" sz="2600" b="1" dirty="0" smtClean="0"/>
            </a:br>
            <a:r>
              <a:rPr lang="en-NZ" sz="2600" b="1" dirty="0" smtClean="0"/>
              <a:t> The revolt began with the arrogance of Lucifer, and continues today as both angels and humans continue to rebel against God. </a:t>
            </a:r>
            <a:br>
              <a:rPr lang="en-US" altLang="zh-CN" sz="2600" b="1" dirty="0" smtClean="0"/>
            </a:br>
            <a:br>
              <a:rPr lang="en-US" sz="2600" b="1" dirty="0" smtClean="0"/>
            </a:br>
            <a:endParaRPr lang="en-US" sz="2600" b="1" dirty="0"/>
          </a:p>
        </p:txBody>
      </p:sp>
      <p:sp>
        <p:nvSpPr>
          <p:cNvPr id="3" name="Slide Number Placeholder 2"/>
          <p:cNvSpPr>
            <a:spLocks noGrp="1"/>
          </p:cNvSpPr>
          <p:nvPr>
            <p:ph type="sldNum" sz="quarter" idx="12"/>
          </p:nvPr>
        </p:nvSpPr>
        <p:spPr>
          <a:xfrm>
            <a:off x="6477000" y="6172200"/>
            <a:ext cx="2133600" cy="365125"/>
          </a:xfrm>
        </p:spPr>
        <p:txBody>
          <a:bodyPr/>
          <a:lstStyle/>
          <a:p>
            <a:fld id="{B0663628-E831-4D3A-93D1-BB18A8F10034}" type="slidenum">
              <a:rPr lang="en-US" sz="3200" b="1" smtClean="0"/>
            </a:fld>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017510" cy="1143000"/>
          </a:xfrm>
        </p:spPr>
        <p:txBody>
          <a:bodyPr>
            <a:noAutofit/>
          </a:bodyPr>
          <a:lstStyle/>
          <a:p>
            <a:br>
              <a:rPr lang="en-NZ" sz="2200" b="1" dirty="0" smtClean="0"/>
            </a:br>
            <a:r>
              <a:rPr lang="en-NZ" sz="2600" b="1" dirty="0" smtClean="0"/>
              <a:t>In </a:t>
            </a:r>
            <a:r>
              <a:rPr lang="en-NZ" sz="2600" b="1" dirty="0"/>
              <a:t>this way, Satan demanded an appeal: That God would reconsider His original verdict of “guilty.” </a:t>
            </a:r>
            <a:br>
              <a:rPr lang="en-NZ" sz="2600" b="1" dirty="0"/>
            </a:br>
            <a:br>
              <a:rPr lang="en-NZ" sz="2600" b="1" dirty="0"/>
            </a:br>
            <a:r>
              <a:rPr lang="en-NZ" sz="2600" b="1" dirty="0" smtClean="0"/>
              <a:t>We </a:t>
            </a:r>
            <a:r>
              <a:rPr lang="en-NZ" sz="2600" b="1" dirty="0"/>
              <a:t>know Satan appealed because God sentenced Satan and the fallen angels to the Lake of Fire even before human history (Matthew 25:41</a:t>
            </a:r>
            <a:r>
              <a:rPr lang="en-US" altLang="en-NZ" sz="2600" b="1" dirty="0"/>
              <a:t>; John 16:11</a:t>
            </a:r>
            <a:r>
              <a:rPr lang="en-NZ" sz="2600" b="1" dirty="0"/>
              <a:t>) but they will not go in the fire until human history is finished. (Revelation 20:10</a:t>
            </a:r>
            <a:r>
              <a:rPr lang="en-NZ" sz="2600" b="1" dirty="0" smtClean="0"/>
              <a:t>)</a:t>
            </a:r>
            <a:br>
              <a:rPr lang="en-NZ" sz="2600" b="1" dirty="0" smtClean="0"/>
            </a:br>
            <a:br>
              <a:rPr lang="en-NZ" sz="2600" b="1" dirty="0" smtClean="0"/>
            </a:br>
            <a:r>
              <a:rPr lang="en-US" altLang="en-NZ" sz="2600" b="1" dirty="0" smtClean="0"/>
              <a:t>Note in Rev. 20:10 Lucifer and the angels are thrown into the lake of fire without further trial, unlike humans who are judged individually (Rev. 20:11-15). This is because Lucifer was already judged BEFORE human history.</a:t>
            </a:r>
            <a:br>
              <a:rPr lang="en-US" sz="2600" b="1" dirty="0" smtClean="0"/>
            </a:br>
            <a:endParaRPr lang="en-US" sz="26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229600" cy="1143000"/>
          </a:xfrm>
        </p:spPr>
        <p:txBody>
          <a:bodyPr>
            <a:noAutofit/>
          </a:bodyPr>
          <a:lstStyle/>
          <a:p>
            <a:r>
              <a:rPr lang="en-NZ" sz="2400" b="1" dirty="0"/>
              <a:t>God, as judge, granted Satan an Appeal trial. The way God is going to win the appeal trial is to create something with a lower mental and physical capacity, yet still with the same soul structure </a:t>
            </a:r>
            <a:br>
              <a:rPr lang="en-NZ" sz="2400" b="1" dirty="0"/>
            </a:br>
            <a:endParaRPr lang="en-US" sz="25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400" b="1" dirty="0"/>
              <a:t>Souls of angels have the same four components that we have: self-consciousness, mentality, conscience, and volition</a:t>
            </a:r>
            <a:r>
              <a:rPr lang="en-NZ" sz="2400" b="1" dirty="0" smtClean="0"/>
              <a:t>.)</a:t>
            </a:r>
            <a:br>
              <a:rPr lang="en-US" altLang="zh-CN" sz="2400" b="1" dirty="0" smtClean="0"/>
            </a:br>
            <a:r>
              <a:rPr lang="en-US" sz="2400" b="1" dirty="0"/>
              <a:t> </a:t>
            </a:r>
            <a:br>
              <a:rPr lang="en-US" sz="2400" b="1" dirty="0"/>
            </a:br>
            <a:endParaRPr lang="en-US" sz="25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pic>
        <p:nvPicPr>
          <p:cNvPr id="6" name="Content Placeholder 5"/>
          <p:cNvPicPr>
            <a:picLocks noChangeAspect="1"/>
          </p:cNvPicPr>
          <p:nvPr>
            <p:ph idx="1"/>
          </p:nvPr>
        </p:nvPicPr>
        <p:blipFill>
          <a:blip r:embed="rId1"/>
          <a:stretch>
            <a:fillRect/>
          </a:stretch>
        </p:blipFill>
        <p:spPr>
          <a:xfrm>
            <a:off x="914400" y="972820"/>
            <a:ext cx="6922770" cy="56407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bodyPr>
          <a:p>
            <a:r>
              <a:rPr lang="en-US"/>
              <a:t>Genesis 3:1-6; Hosea 6:7; 1 Timothy 2:14 </a:t>
            </a:r>
            <a:endParaRPr lang="en-US"/>
          </a:p>
        </p:txBody>
      </p:sp>
      <p:pic>
        <p:nvPicPr>
          <p:cNvPr id="100" name="Content Placeholder 99"/>
          <p:cNvPicPr>
            <a:picLocks noChangeAspect="1"/>
          </p:cNvPicPr>
          <p:nvPr>
            <p:ph sz="half" idx="1"/>
          </p:nvPr>
        </p:nvPicPr>
        <p:blipFill>
          <a:blip r:embed="rId1"/>
          <a:stretch>
            <a:fillRect/>
          </a:stretch>
        </p:blipFill>
        <p:spPr>
          <a:xfrm>
            <a:off x="672941" y="2182654"/>
            <a:ext cx="3104674" cy="3104674"/>
          </a:xfrm>
          <a:prstGeom prst="rect">
            <a:avLst/>
          </a:prstGeom>
          <a:noFill/>
          <a:ln w="9525">
            <a:noFill/>
          </a:ln>
        </p:spPr>
      </p:pic>
      <p:pic>
        <p:nvPicPr>
          <p:cNvPr id="101" name="Content Placeholder 100"/>
          <p:cNvPicPr/>
          <p:nvPr>
            <p:ph sz="half" idx="2"/>
          </p:nvPr>
        </p:nvPicPr>
        <p:blipFill>
          <a:blip r:embed="rId2"/>
          <a:stretch>
            <a:fillRect/>
          </a:stretch>
        </p:blipFill>
        <p:spPr>
          <a:xfrm>
            <a:off x="4856798" y="2209324"/>
            <a:ext cx="3658553" cy="3051334"/>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610600" cy="1143000"/>
          </a:xfrm>
        </p:spPr>
        <p:txBody>
          <a:bodyPr>
            <a:noAutofit/>
          </a:bodyPr>
          <a:lstStyle/>
          <a:p>
            <a:r>
              <a:rPr lang="en-NZ" sz="2600" b="1" dirty="0"/>
              <a:t>The first witness was Adam, but because he failed to be obedient to God (he failed the </a:t>
            </a:r>
            <a:r>
              <a:rPr lang="en-NZ" sz="2600" b="1" dirty="0" smtClean="0"/>
              <a:t>test), </a:t>
            </a:r>
            <a:br>
              <a:rPr lang="en-NZ" sz="2600" b="1" dirty="0" smtClean="0"/>
            </a:br>
            <a:r>
              <a:rPr lang="en-NZ" sz="2600" b="1" dirty="0" smtClean="0"/>
              <a:t>God </a:t>
            </a:r>
            <a:r>
              <a:rPr lang="en-NZ" sz="2600" b="1" dirty="0"/>
              <a:t>had to allow for more witnesses to be born </a:t>
            </a:r>
            <a:br>
              <a:rPr lang="en-NZ" sz="2600" b="1" dirty="0" smtClean="0"/>
            </a:br>
            <a:r>
              <a:rPr lang="en-NZ" sz="2600" b="1" dirty="0" smtClean="0"/>
              <a:t>(</a:t>
            </a:r>
            <a:r>
              <a:rPr lang="en-NZ" sz="2600" b="1" dirty="0"/>
              <a:t>Gen. 2:16, 17; Hosea 6:7; Romans 5:14; 1 Corinthians 15:22</a:t>
            </a:r>
            <a:r>
              <a:rPr lang="en-NZ" sz="2600" b="1" dirty="0" smtClean="0"/>
              <a:t>).</a:t>
            </a:r>
            <a:br>
              <a:rPr lang="en-NZ" sz="2600" b="1" dirty="0"/>
            </a:br>
            <a:br>
              <a:rPr lang="en-US" sz="4000" b="1" dirty="0"/>
            </a:br>
            <a:endParaRPr lang="en-US" sz="26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4955"/>
            <a:ext cx="8229600" cy="5109845"/>
          </a:xfrm>
        </p:spPr>
        <p:txBody>
          <a:bodyPr>
            <a:normAutofit/>
          </a:bodyPr>
          <a:p>
            <a:r>
              <a:rPr lang="en-US" sz="1500"/>
              <a:t>(From the Word File ST144 by Tim McLachlan)</a:t>
            </a:r>
            <a:br>
              <a:rPr lang="en-US" sz="2220"/>
            </a:br>
            <a:br>
              <a:rPr lang="en-US" sz="2220"/>
            </a:br>
            <a:r>
              <a:rPr lang="en-US" sz="2220"/>
              <a:t>How to Glorify God: Evidence testing</a:t>
            </a:r>
            <a:br>
              <a:rPr lang="en-US" sz="2220"/>
            </a:br>
            <a:br>
              <a:rPr lang="en-US" sz="2220"/>
            </a:br>
            <a:br>
              <a:rPr lang="en-US" sz="2220"/>
            </a:br>
            <a:r>
              <a:rPr lang="en-US" sz="2220"/>
              <a:t>(Pre-requisite reading: Christian Suffering Chap. 10; Doctrines related to the Angelic Conflict / The Appeal Trial of Satan)</a:t>
            </a:r>
            <a:br>
              <a:rPr lang="en-US" sz="2220"/>
            </a:br>
            <a:br>
              <a:rPr lang="en-US" sz="2220"/>
            </a:br>
            <a:r>
              <a:rPr lang="en-US" sz="2220"/>
              <a:t>1.Evidence testing is a legal procedure, and parallels the judicial system found in most courtrooms. Any complete trial consists of the following elements: </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0990" y="457200"/>
            <a:ext cx="8541385" cy="5109845"/>
          </a:xfrm>
        </p:spPr>
        <p:txBody>
          <a:bodyPr>
            <a:normAutofit/>
          </a:bodyPr>
          <a:p>
            <a:r>
              <a:rPr lang="en-US" sz="2220" b="1"/>
              <a:t>1.1  A case</a:t>
            </a:r>
            <a:r>
              <a:rPr lang="en-US" sz="2220"/>
              <a:t> : The angelic appeal trial, whereby Satan appeals God's sentencing to the Lake of Fire, and attempts to prove that both God and God's sentence is unjust. (Isa. 14:13-14; Ezek. 28:16; Matt. 25:41)</a:t>
            </a:r>
            <a:br>
              <a:rPr lang="en-US" sz="2220"/>
            </a:br>
            <a:br>
              <a:rPr lang="en-US" sz="2220"/>
            </a:br>
            <a:br>
              <a:rPr lang="en-US" sz="2220"/>
            </a:br>
            <a:r>
              <a:rPr lang="en-US" sz="2220" b="1"/>
              <a:t>1.2 A judge and prosecuting attorney:</a:t>
            </a:r>
            <a:r>
              <a:rPr lang="en-US" sz="2220"/>
              <a:t> God the Father (Ps. 9:7; Eccl. 12:1)</a:t>
            </a:r>
            <a:br>
              <a:rPr lang="en-US" sz="2220"/>
            </a:br>
            <a:br>
              <a:rPr lang="en-US" sz="2220"/>
            </a:br>
            <a:br>
              <a:rPr lang="en-US" sz="2220"/>
            </a:br>
            <a:r>
              <a:rPr lang="en-US" sz="2220" b="1"/>
              <a:t>1.3 A defense attorney and defendant</a:t>
            </a:r>
            <a:r>
              <a:rPr lang="en-US" sz="2220"/>
              <a:t> : Satan, representing himself (Zech. 3:1;Rev. 12:10):                   The titles ‘Satan’ (Hebrew) and ‘Diabolis’ (Greek, translated ‘devil’) are not names for Lucifer, but descriptive terms which mean ‘accuser’, ‘slanderer’, or ‘adversary’. See Angelology</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838200"/>
            <a:ext cx="8235315" cy="5109845"/>
          </a:xfrm>
        </p:spPr>
        <p:txBody>
          <a:bodyPr>
            <a:normAutofit fontScale="90000"/>
          </a:bodyPr>
          <a:p>
            <a:r>
              <a:rPr lang="en-US" sz="2220" b="1"/>
              <a:t>1.4  Witnesses:</a:t>
            </a:r>
            <a:r>
              <a:rPr lang="en-US" sz="2220"/>
              <a:t> The scriptures record many examples of witnesses, those who were tested   </a:t>
            </a:r>
            <a:br>
              <a:rPr lang="en-US" sz="2220"/>
            </a:br>
            <a:r>
              <a:rPr lang="en-US" sz="2220"/>
              <a:t>regarding their faithfulness to God and His Word. Some obvious examples: </a:t>
            </a:r>
            <a:br>
              <a:rPr lang="en-US" sz="2220"/>
            </a:br>
            <a:br>
              <a:rPr lang="en-US" sz="2220"/>
            </a:br>
            <a:r>
              <a:rPr lang="en-US" sz="2220"/>
              <a:t>- Adam and Eve (failed), leading to the necessary perpetuation of the human race.</a:t>
            </a:r>
            <a:br>
              <a:rPr lang="en-US" sz="2220"/>
            </a:br>
            <a:r>
              <a:rPr lang="en-US" sz="2220"/>
              <a:t>- Abraham (passed: the test of being obedient to God to the point of sacrificing his own son (Heb. 11:17), after which he received the appellation 'friend of God' (James 2:23)</a:t>
            </a:r>
            <a:br>
              <a:rPr lang="en-US" sz="2220"/>
            </a:br>
            <a:br>
              <a:rPr lang="en-US" sz="2220"/>
            </a:br>
            <a:r>
              <a:rPr lang="en-US" sz="2220"/>
              <a:t>- Job (passed through all phases after setbacks)</a:t>
            </a:r>
            <a:br>
              <a:rPr lang="en-US" sz="2220"/>
            </a:br>
            <a:br>
              <a:rPr lang="en-US" sz="2220"/>
            </a:br>
            <a:r>
              <a:rPr lang="en-US" sz="2220"/>
              <a:t>- Joshua the high priest (Zech 3:1 , the outcome is not revealed in scripture)</a:t>
            </a:r>
            <a:br>
              <a:rPr lang="en-US" sz="2220"/>
            </a:br>
            <a:br>
              <a:rPr lang="en-US" sz="2220"/>
            </a:br>
            <a:r>
              <a:rPr lang="en-US" sz="2220"/>
              <a:t>- The humanity of the Lord Jesus Christ (Matt. 4; this passage proves that the applied word of God, not miracles, provides the power to defeat Satan in his cross-examination of the witness.)</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838200"/>
            <a:ext cx="8235315" cy="5109845"/>
          </a:xfrm>
        </p:spPr>
        <p:txBody>
          <a:bodyPr>
            <a:normAutofit/>
          </a:bodyPr>
          <a:p>
            <a:r>
              <a:rPr lang="en-US" sz="2220" b="1"/>
              <a:t>1.5 An advocate </a:t>
            </a:r>
            <a:r>
              <a:rPr lang="en-US" sz="2220"/>
              <a:t>: The Lord Jesus Christ stands as an advocate for all believers. Should the mature believer stumble while undergoing cross-examination by the defense attorney (Satan) he can be assured that by naming his sins to God the Father (1 Jn. 1:9) the Lord (Jesus Christ) will testify to his purified status, that he might take the witness stand again (Zech. 3:1-4).</a:t>
            </a:r>
            <a:br>
              <a:rPr lang="en-US" sz="2220"/>
            </a:br>
            <a:br>
              <a:rPr lang="en-US" sz="2220"/>
            </a:br>
            <a:r>
              <a:rPr lang="en-US" sz="2220"/>
              <a:t>“My little children, I am writing these things to you so that you may not sin. And if anyone sins, we have an advocate [παρακλητος / parakletos] with the Father, Jesus Christ the righteous.” (1 Jn. 2:1)</a:t>
            </a:r>
            <a:br>
              <a:rPr lang="en-US" sz="2220"/>
            </a:br>
            <a:br>
              <a:rPr lang="en-US" sz="2220"/>
            </a:br>
            <a:r>
              <a:rPr lang="en-US" sz="2220"/>
              <a:t>Liddel and Scott’s Greek-English Lexicon (1974) : “παρακλητος (parakletos) 1. Adjective of parakaleo, called to one’s aid, especially in a court of justice. Latin: advocatus, an advocate.”  </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838200"/>
            <a:ext cx="8235315" cy="5109845"/>
          </a:xfrm>
        </p:spPr>
        <p:txBody>
          <a:bodyPr>
            <a:normAutofit/>
          </a:bodyPr>
          <a:p>
            <a:r>
              <a:rPr lang="en-US" sz="2220" b="1"/>
              <a:t>1.6 A testing ground / witness stand</a:t>
            </a:r>
            <a:r>
              <a:rPr lang="en-US" sz="2220"/>
              <a:t> : Planet earth, called ‘cosmos’ : Satan's comic system. (Eph. 2:2; Rom. 12:2; see also ‘The Doctrine of the Cosmic System’. When Adam failed in his responsibility as the original witness by eating the forbidden fruit, he relinquished his rulership of the world to Satan (Gen. 1:26, 28; 2 Cor. 4:4). </a:t>
            </a:r>
            <a:br>
              <a:rPr lang="en-US" sz="2220"/>
            </a:br>
            <a:br>
              <a:rPr lang="en-US" sz="2220"/>
            </a:br>
            <a:r>
              <a:rPr lang="en-US" sz="2220"/>
              <a:t>However, even though we are born into Satan’s cosmic system and with a sin nature, every man has the opportunity (based on free will) to respond to God’s plan and to glorify Him by becoming a successful witness in the Appeal Trial of Satan. </a:t>
            </a:r>
            <a:br>
              <a:rPr lang="en-US" sz="2220"/>
            </a:br>
            <a:br>
              <a:rPr lang="en-US" sz="2220"/>
            </a:br>
            <a:r>
              <a:rPr lang="en-US" sz="2220"/>
              <a:t>1 Cor. 4:9 reveals how the mature believer is placed on the witness stand to testify to the faithfulness of God. </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NZ" sz="2400" b="1" dirty="0"/>
              <a:t>The first creature to revolt against God was the most perfect creature God ever made. He was called Lucifer. (Hebrew of Isaiah 14:12 gives his full name: </a:t>
            </a:r>
            <a:br>
              <a:rPr lang="en-NZ" sz="2400" b="1" dirty="0" smtClean="0"/>
            </a:br>
            <a:r>
              <a:rPr lang="en-NZ" sz="2400" b="1" dirty="0" smtClean="0"/>
              <a:t>“</a:t>
            </a:r>
            <a:r>
              <a:rPr lang="he-IL" sz="2400" b="1" dirty="0"/>
              <a:t>הילל  בן  שׁחר</a:t>
            </a:r>
            <a:r>
              <a:rPr lang="en-NZ" sz="2400" b="1" dirty="0" smtClean="0"/>
              <a:t>  /  </a:t>
            </a:r>
            <a:r>
              <a:rPr lang="en-NZ" sz="2400" b="1" dirty="0" err="1" smtClean="0"/>
              <a:t>Halel</a:t>
            </a:r>
            <a:r>
              <a:rPr lang="en-NZ" sz="2400" b="1" dirty="0"/>
              <a:t>, ben </a:t>
            </a:r>
            <a:r>
              <a:rPr lang="en-NZ" sz="2400" b="1" dirty="0" err="1"/>
              <a:t>Shakar</a:t>
            </a:r>
            <a:r>
              <a:rPr lang="en-NZ" sz="2400" b="1" dirty="0" smtClean="0"/>
              <a:t>”</a:t>
            </a:r>
            <a:br>
              <a:rPr lang="en-NZ" sz="2400" b="1" dirty="0" smtClean="0"/>
            </a:br>
            <a:r>
              <a:rPr lang="en-NZ" sz="2400" b="1" dirty="0" smtClean="0"/>
              <a:t> </a:t>
            </a:r>
            <a:r>
              <a:rPr lang="en-NZ" sz="2400" b="1" dirty="0"/>
              <a:t>“Bright star, son of the morning</a:t>
            </a:r>
            <a:r>
              <a:rPr lang="en-NZ" sz="2400" b="1" dirty="0" smtClean="0"/>
              <a:t>”)</a:t>
            </a:r>
            <a:br>
              <a:rPr lang="en-NZ" sz="2800" b="1" dirty="0" smtClean="0"/>
            </a:br>
            <a:br>
              <a:rPr lang="en-US" sz="2800" b="1" dirty="0"/>
            </a:br>
            <a:r>
              <a:rPr lang="en-US" sz="2800" b="1" dirty="0"/>
              <a:t> </a:t>
            </a:r>
            <a:br>
              <a:rPr lang="en-US" sz="2800" b="1" dirty="0"/>
            </a:br>
            <a:endParaRPr lang="en-US" sz="28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457200"/>
            <a:ext cx="8235315" cy="5109845"/>
          </a:xfrm>
        </p:spPr>
        <p:txBody>
          <a:bodyPr>
            <a:normAutofit/>
          </a:bodyPr>
          <a:p>
            <a:br>
              <a:rPr lang="en-US" sz="2220"/>
            </a:br>
            <a:br>
              <a:rPr lang="en-US" sz="2220"/>
            </a:br>
            <a:r>
              <a:rPr lang="en-US" sz="2220"/>
              <a:t>1 Cor. 4:9 reveals how the mature believer is placed on the witness stand to testify to the faithfulness of God:</a:t>
            </a:r>
            <a:br>
              <a:rPr lang="en-US" sz="2220"/>
            </a:br>
            <a:br>
              <a:rPr lang="en-US" sz="2220"/>
            </a:br>
            <a:r>
              <a:rPr lang="en-US" sz="2220"/>
              <a:t>“For I [Paul] think God has exhibited us apostles [in this instance Paul, Apollo and Cephas (1 Cor. 3:22)] last, as men appointed [condemned] to death, because we have become a spectacle [θεατρον / theatron] to the world [a reference to Satan as the ruler of the world and lead defense attorney], to angels [both elect and fallen angels have a keen interest in the historic extension of Satan’s appeal.]”  (</a:t>
            </a:r>
            <a:r>
              <a:rPr lang="en-US" sz="2220">
                <a:sym typeface="+mn-ea"/>
              </a:rPr>
              <a:t> 1 Cor. 4:9 )</a:t>
            </a:r>
            <a:endParaRPr lang="en-US" sz="222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p:sp>
        <p:nvSpPr>
          <p:cNvPr id="2" name="Title 1"/>
          <p:cNvSpPr>
            <a:spLocks noGrp="1"/>
          </p:cNvSpPr>
          <p:nvPr>
            <p:ph type="title"/>
          </p:nvPr>
        </p:nvSpPr>
        <p:spPr>
          <a:xfrm>
            <a:off x="533400" y="4876483"/>
            <a:ext cx="8229600" cy="1143000"/>
          </a:xfrm>
        </p:spPr>
        <p:txBody>
          <a:bodyPr>
            <a:normAutofit fontScale="90000"/>
          </a:bodyPr>
          <a:p>
            <a:r>
              <a:rPr lang="en-US" sz="2220"/>
              <a:t>Contact Tim McLachlan at:  sawokproductions@yahoo.com</a:t>
            </a:r>
            <a:br>
              <a:rPr lang="en-US" sz="2220"/>
            </a:br>
            <a:br>
              <a:rPr lang="en-US" sz="2220"/>
            </a:br>
            <a:r>
              <a:rPr lang="en-US" sz="2220"/>
              <a:t>Website: www.ibdoctrine.org</a:t>
            </a:r>
            <a:br>
              <a:rPr lang="en-US"/>
            </a:br>
            <a:endParaRPr lang="en-US"/>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0"/>
            <a:ext cx="8229600" cy="1143000"/>
          </a:xfrm>
        </p:spPr>
        <p:txBody>
          <a:bodyPr>
            <a:normAutofit fontScale="90000"/>
          </a:bodyPr>
          <a:lstStyle/>
          <a:p>
            <a:pPr>
              <a:lnSpc>
                <a:spcPct val="115000"/>
              </a:lnSpc>
              <a:spcBef>
                <a:spcPts val="0"/>
              </a:spcBef>
              <a:spcAft>
                <a:spcPts val="1000"/>
              </a:spcAft>
            </a:pPr>
            <a:r>
              <a:rPr lang="en-NZ" sz="2665" b="1" dirty="0" smtClean="0">
                <a:ea typeface="宋体" panose="02010600030101010101" pitchFamily="2" charset="-122"/>
                <a:cs typeface="Cordia New" panose="020B0304020202020204"/>
              </a:rPr>
              <a:t>In Isaiah 14:13-14 Lucifer said five proclamations, concluding with “I will be like the Most High.” </a:t>
            </a:r>
            <a:br>
              <a:rPr lang="en-NZ" sz="2665" b="1" dirty="0" smtClean="0">
                <a:ea typeface="宋体" panose="02010600030101010101" pitchFamily="2" charset="-122"/>
                <a:cs typeface="Cordia New" panose="020B0304020202020204"/>
              </a:rPr>
            </a:br>
            <a:r>
              <a:rPr lang="en-NZ" sz="2665" b="1" dirty="0" smtClean="0">
                <a:ea typeface="宋体" panose="02010600030101010101" pitchFamily="2" charset="-122"/>
                <a:cs typeface="Cordia New" panose="020B0304020202020204"/>
              </a:rPr>
              <a:t>This began his revolt against God and the prehistoric Angelic Conflict, led by Lucifer/ Satan. </a:t>
            </a:r>
            <a:br>
              <a:rPr lang="en-NZ" sz="3100" b="1" dirty="0" smtClean="0">
                <a:ea typeface="宋体" panose="02010600030101010101" pitchFamily="2" charset="-122"/>
                <a:cs typeface="Cordia New" panose="020B0304020202020204"/>
              </a:rPr>
            </a:br>
            <a:br>
              <a:rPr lang="en-NZ" sz="3100" b="1" dirty="0" smtClean="0">
                <a:ea typeface="宋体" panose="02010600030101010101" pitchFamily="2" charset="-122"/>
                <a:cs typeface="Cordia New" panose="020B0304020202020204"/>
              </a:rPr>
            </a:br>
            <a:br>
              <a:rPr lang="en-US" sz="3100" b="1" dirty="0" smtClean="0">
                <a:ea typeface="宋体" panose="02010600030101010101" pitchFamily="2" charset="-122"/>
                <a:cs typeface="Cordia New" panose="020B0304020202020204"/>
              </a:rPr>
            </a:br>
            <a:endParaRPr lang="en-US" sz="31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fontScale="90000"/>
          </a:bodyPr>
          <a:lstStyle/>
          <a:p>
            <a:r>
              <a:rPr lang="en-US" sz="2900" b="1" dirty="0"/>
              <a:t>Isa 14:13  For you have said in your heart, I will go up to the heavens, I will exalt my throne above the stars of God; I will also sit on the mount of the congregation, in the sides of the north</a:t>
            </a:r>
            <a:r>
              <a:rPr lang="en-US" sz="2900" b="1" dirty="0" smtClean="0"/>
              <a:t>.</a:t>
            </a:r>
            <a:r>
              <a:rPr lang="en-US" altLang="zh-TW" sz="2900" b="1" dirty="0"/>
              <a:t> Isa </a:t>
            </a:r>
            <a:r>
              <a:rPr lang="en-US" altLang="zh-TW" sz="2900" b="1" dirty="0" smtClean="0"/>
              <a:t>14:14 </a:t>
            </a:r>
            <a:r>
              <a:rPr lang="en-US" sz="2900" b="1" dirty="0" smtClean="0"/>
              <a:t> I </a:t>
            </a:r>
            <a:r>
              <a:rPr lang="en-US" sz="2900" b="1" dirty="0"/>
              <a:t>will go up above the heights of the clouds; I will be like the Most High</a:t>
            </a:r>
            <a:r>
              <a:rPr lang="en-US" sz="2900" b="1" dirty="0" smtClean="0"/>
              <a:t>.</a:t>
            </a:r>
            <a:br>
              <a:rPr lang="en-US" sz="2900" b="1" dirty="0" smtClean="0"/>
            </a:br>
            <a:br>
              <a:rPr lang="en-US" sz="2900" b="1" dirty="0"/>
            </a:br>
            <a:r>
              <a:rPr lang="en-US" sz="2900" b="1" dirty="0" smtClean="0"/>
              <a:t> </a:t>
            </a:r>
            <a:br>
              <a:rPr lang="en-US" b="1" dirty="0"/>
            </a:br>
            <a:endParaRPr lang="en-US"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229600" cy="1143000"/>
          </a:xfrm>
        </p:spPr>
        <p:txBody>
          <a:bodyPr>
            <a:noAutofit/>
          </a:bodyPr>
          <a:lstStyle/>
          <a:p>
            <a:r>
              <a:rPr lang="en-NZ" sz="2800" b="1" dirty="0"/>
              <a:t>One third of the angels decided to join Satan, </a:t>
            </a:r>
            <a:br>
              <a:rPr lang="en-NZ" sz="2800" b="1" dirty="0" smtClean="0"/>
            </a:br>
            <a:r>
              <a:rPr lang="en-NZ" sz="2800" b="1" dirty="0" smtClean="0"/>
              <a:t>Rev </a:t>
            </a:r>
            <a:r>
              <a:rPr lang="en-NZ" sz="2800" b="1" dirty="0"/>
              <a:t>12:4. </a:t>
            </a:r>
            <a:br>
              <a:rPr lang="en-NZ" sz="2800" b="1" dirty="0"/>
            </a:br>
            <a:br>
              <a:rPr lang="en-NZ" sz="2800" b="1" dirty="0"/>
            </a:br>
            <a:r>
              <a:rPr lang="en-NZ" sz="2400" b="1" dirty="0" smtClean="0"/>
              <a:t>When </a:t>
            </a:r>
            <a:r>
              <a:rPr lang="en-NZ" sz="2400" b="1" dirty="0"/>
              <a:t>all angels had made their decisions for God or for Satan, a courtroom trial was convened in heaven</a:t>
            </a:r>
            <a:r>
              <a:rPr lang="en-US" altLang="en-NZ" sz="2400" b="1" dirty="0"/>
              <a:t>, and Satan was found guilty of rebellion and sentenced to the Lake of Fire.</a:t>
            </a:r>
            <a:r>
              <a:rPr lang="en-NZ" sz="2400" b="1" dirty="0"/>
              <a:t> </a:t>
            </a:r>
            <a:br>
              <a:rPr lang="en-NZ" sz="2400" b="1" dirty="0"/>
            </a:br>
            <a:br>
              <a:rPr lang="en-NZ" sz="2400" b="1" dirty="0" smtClean="0"/>
            </a:br>
            <a:r>
              <a:rPr lang="en-NZ" sz="2800" b="1" dirty="0" smtClean="0"/>
              <a:t> </a:t>
            </a:r>
            <a:br>
              <a:rPr lang="en-US" sz="2800" b="1" dirty="0"/>
            </a:br>
            <a:br>
              <a:rPr lang="en-US" sz="2800" b="1" dirty="0"/>
            </a:br>
            <a:endParaRPr lang="en-US" sz="2800" b="1" dirty="0"/>
          </a:p>
        </p:txBody>
      </p:sp>
      <p:sp>
        <p:nvSpPr>
          <p:cNvPr id="3" name="Slide Number Placeholder 2"/>
          <p:cNvSpPr>
            <a:spLocks noGrp="1"/>
          </p:cNvSpPr>
          <p:nvPr>
            <p:ph type="sldNum" sz="quarter" idx="12"/>
          </p:nvPr>
        </p:nvSpPr>
        <p:spPr>
          <a:xfrm>
            <a:off x="6553200" y="6248400"/>
            <a:ext cx="2133600" cy="365125"/>
          </a:xfrm>
        </p:spPr>
        <p:txBody>
          <a:bodyPr/>
          <a:lstStyle/>
          <a:p>
            <a:fld id="{B0663628-E831-4D3A-93D1-BB18A8F10034}" type="slidenum">
              <a:rPr lang="en-US" sz="2400" b="1" smtClean="0"/>
            </a:fld>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683"/>
            <a:ext cx="8229600" cy="1143000"/>
          </a:xfrm>
        </p:spPr>
        <p:txBody>
          <a:bodyPr>
            <a:noAutofit/>
          </a:bodyPr>
          <a:lstStyle/>
          <a:p>
            <a:r>
              <a:rPr lang="en-US" altLang="en-NZ" sz="2800" b="1" dirty="0"/>
              <a:t>At this trial Lucifer/Satan was sentenced to the Lake of Fire (Matthew 25:41; John 16:11</a:t>
            </a:r>
            <a:br>
              <a:rPr lang="en-NZ" sz="2400" b="1" dirty="0"/>
            </a:br>
            <a:br>
              <a:rPr lang="en-NZ" sz="2400" b="1" dirty="0" smtClean="0"/>
            </a:br>
            <a:r>
              <a:rPr lang="en-NZ" sz="2800" b="1" dirty="0" smtClean="0"/>
              <a:t> </a:t>
            </a:r>
            <a:br>
              <a:rPr lang="en-US" sz="2800" b="1" dirty="0"/>
            </a:br>
            <a:br>
              <a:rPr lang="en-US" sz="2800" b="1" dirty="0"/>
            </a:br>
            <a:endParaRPr lang="en-US" sz="2800" b="1" dirty="0"/>
          </a:p>
        </p:txBody>
      </p:sp>
      <p:sp>
        <p:nvSpPr>
          <p:cNvPr id="3" name="Slide Number Placeholder 2"/>
          <p:cNvSpPr>
            <a:spLocks noGrp="1"/>
          </p:cNvSpPr>
          <p:nvPr>
            <p:ph type="sldNum" sz="quarter" idx="12"/>
          </p:nvPr>
        </p:nvSpPr>
        <p:spPr/>
        <p:txBody>
          <a:bodyPr/>
          <a:lstStyle/>
          <a:p>
            <a:fld id="{B0663628-E831-4D3A-93D1-BB18A8F10034}" type="slidenum">
              <a:rPr lang="en-US" sz="2400" b="1" smtClean="0"/>
            </a:fld>
            <a:endParaRPr lang="en-US" sz="2400" b="1" dirty="0"/>
          </a:p>
        </p:txBody>
      </p:sp>
      <p:pic>
        <p:nvPicPr>
          <p:cNvPr id="4" name="Content Placeholder 3" descr="1"/>
          <p:cNvPicPr>
            <a:picLocks noChangeAspect="1"/>
          </p:cNvPicPr>
          <p:nvPr>
            <p:ph idx="1"/>
          </p:nvPr>
        </p:nvPicPr>
        <p:blipFill>
          <a:blip r:embed="rId1"/>
          <a:stretch>
            <a:fillRect/>
          </a:stretch>
        </p:blipFill>
        <p:spPr>
          <a:xfrm>
            <a:off x="457200" y="2325370"/>
            <a:ext cx="8229600" cy="3075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sz="3000"/>
              <a:t>Matthew 25:41</a:t>
            </a:r>
            <a:endParaRPr lang="en-US" sz="3000"/>
          </a:p>
        </p:txBody>
      </p:sp>
      <p:sp>
        <p:nvSpPr>
          <p:cNvPr id="3" name="Slide Number Placeholder 2"/>
          <p:cNvSpPr>
            <a:spLocks noGrp="1"/>
          </p:cNvSpPr>
          <p:nvPr>
            <p:ph type="sldNum" sz="quarter" idx="12"/>
          </p:nvPr>
        </p:nvSpPr>
        <p:spPr/>
        <p:txBody>
          <a:bodyPr/>
          <a:p>
            <a:fld id="{B0663628-E831-4D3A-93D1-BB18A8F10034}" type="slidenum">
              <a:rPr lang="en-US" smtClean="0"/>
            </a:fld>
            <a:endParaRPr lang="en-US"/>
          </a:p>
        </p:txBody>
      </p:sp>
      <p:pic>
        <p:nvPicPr>
          <p:cNvPr id="4" name="Content Placeholder 3" descr="1"/>
          <p:cNvPicPr>
            <a:picLocks noChangeAspect="1"/>
          </p:cNvPicPr>
          <p:nvPr>
            <p:ph sz="half" idx="1"/>
          </p:nvPr>
        </p:nvPicPr>
        <p:blipFill>
          <a:blip r:embed="rId1"/>
          <a:stretch>
            <a:fillRect/>
          </a:stretch>
        </p:blipFill>
        <p:spPr>
          <a:xfrm>
            <a:off x="609600" y="1219200"/>
            <a:ext cx="7788910" cy="3001645"/>
          </a:xfrm>
          <a:prstGeom prst="rect">
            <a:avLst/>
          </a:prstGeom>
        </p:spPr>
      </p:pic>
      <p:pic>
        <p:nvPicPr>
          <p:cNvPr id="6" name="Content Placeholder 5" descr="1"/>
          <p:cNvPicPr>
            <a:picLocks noChangeAspect="1"/>
          </p:cNvPicPr>
          <p:nvPr>
            <p:ph sz="half" idx="2"/>
          </p:nvPr>
        </p:nvPicPr>
        <p:blipFill>
          <a:blip r:embed="rId2"/>
          <a:stretch>
            <a:fillRect/>
          </a:stretch>
        </p:blipFill>
        <p:spPr>
          <a:xfrm>
            <a:off x="1457325" y="4293235"/>
            <a:ext cx="6093460" cy="19570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NZ" sz="2800" b="1" dirty="0"/>
              <a:t>Now we are in the phase of “The Angelic Appeal Trial” which is considered as the legal part of the </a:t>
            </a:r>
            <a:r>
              <a:rPr lang="en-NZ" sz="2800" b="1" dirty="0" smtClean="0"/>
              <a:t>Angelic</a:t>
            </a:r>
            <a:br>
              <a:rPr lang="en-NZ" sz="2800" b="1" dirty="0" smtClean="0"/>
            </a:br>
            <a:r>
              <a:rPr lang="en-NZ" sz="2800" b="1" dirty="0" smtClean="0"/>
              <a:t> </a:t>
            </a:r>
            <a:r>
              <a:rPr lang="en-NZ" sz="2800" b="1" dirty="0"/>
              <a:t>Conflict</a:t>
            </a:r>
            <a:r>
              <a:rPr lang="en-NZ" sz="2800" b="1" dirty="0" smtClean="0"/>
              <a:t>.</a:t>
            </a:r>
            <a:br>
              <a:rPr lang="en-US" altLang="zh-CN" sz="2800" b="1" dirty="0" smtClean="0"/>
            </a:br>
            <a:br>
              <a:rPr lang="en-US" altLang="zh-CN" sz="2800" b="1" dirty="0" smtClean="0"/>
            </a:br>
            <a:endParaRPr lang="en-US" sz="4000" b="1" dirty="0"/>
          </a:p>
        </p:txBody>
      </p:sp>
      <p:sp>
        <p:nvSpPr>
          <p:cNvPr id="3" name="Slide Number Placeholder 2"/>
          <p:cNvSpPr>
            <a:spLocks noGrp="1"/>
          </p:cNvSpPr>
          <p:nvPr>
            <p:ph type="sldNum" sz="quarter" idx="12"/>
          </p:nvPr>
        </p:nvSpPr>
        <p:spPr/>
        <p:txBody>
          <a:bodyPr/>
          <a:lstStyle/>
          <a:p>
            <a:fld id="{B0663628-E831-4D3A-93D1-BB18A8F10034}" type="slidenum">
              <a:rPr lang="en-US" smtClean="0"/>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8945</Words>
  <Application>WPS Presentation</Application>
  <PresentationFormat>On-screen Show (4:3)</PresentationFormat>
  <Paragraphs>120</Paragraphs>
  <Slides>31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Cordia New</vt:lpstr>
      <vt:lpstr>Calibri</vt:lpstr>
      <vt:lpstr>微软雅黑</vt:lpstr>
      <vt:lpstr>Arial Unicode MS</vt:lpstr>
      <vt:lpstr>Times New Roman</vt:lpstr>
      <vt:lpstr>Office Theme</vt:lpstr>
      <vt:lpstr>  Taught by Tim McLachlan, Based on the teachings of  R.B.Thieme, Jr.       </vt:lpstr>
      <vt:lpstr>The Angelic Conflict refers to the prehistoric creatures in opposition to and revolt against God.   The revolt began with the arrogance of Lucifer, and continues today as both angels and humans continue to rebel against God.   </vt:lpstr>
      <vt:lpstr>The first creature to revolt against God was the most perfect creature God ever made. He was called Lucifer. (Hebrew of Isaiah 14:12 gives his full name:  “הילל  בן  שׁחר  /  Halel, ben Shakar”  “Bright star, son of the morning”)    </vt:lpstr>
      <vt:lpstr>In Isaiah 14:13-14 Lucifer said five proclamations, concluding with “I will be like the Most High.”  This began his revolt against God and the prehistoric Angelic Conflict, led by Lucifer/ Satan.    </vt:lpstr>
      <vt:lpstr>Isa 14:13  For you have said in your heart, I will go up to the heavens, I will exalt my throne above the stars of God; I will also sit on the mount of the congregation, in the sides of the north. Isa 14:14  I will go up above the heights of the clouds; I will be like the Most High.    </vt:lpstr>
      <vt:lpstr>One third of the angels decided to join Satan,  Rev 12:4.   When all angels had made their decisions for God or for Satan, a courtroom trial was convened in heaven, and Satan was found guilty of rebellion and sentenced to the Lake of Fire.      </vt:lpstr>
      <vt:lpstr>At this trial Lucifer/Satan was sentenced to the Lake of Fire (Matthew 25:41; John 16:11     </vt:lpstr>
      <vt:lpstr>Matthew 25:41</vt:lpstr>
      <vt:lpstr>Now we are in the phase of “The Angelic Appeal Trial” which is considered as the legal part of the Angelic  Conflict.  </vt:lpstr>
      <vt:lpstr>As in any trial there is a judge (God the Father), defendants (Satan and the fallen angels), and witnesses (humans, beginning with Adam.) There are rules (which God reveals to us in the Bible), there is a courtroom (the High Court of Heaven) and the witness platform (planet earth), and there is a verdict and punishment for wrong doing.   </vt:lpstr>
      <vt:lpstr>     As a result of the prehistoric trial, two categories of angels emerged.   1. Elect angels. They are called “holy” in Mark 8:38, and “elect” in 1 Tim 5:21. They are a category of angels who will live with God forever. They are “saved” (never sinned), and they will never get thrown into the Lake of Fire.  (2) Fallen angels which have two categories:    </vt:lpstr>
      <vt:lpstr>  A) Fallen Angels in prison (“Tartarus”) because they broke the rules of the trial (2 Peter 2:4; Jude 6.)  This relates to the fallen angels having relationships with human women, leading to the flood of Noah (Gen. Chap. 6)   B) Fallen Angels still in operation, i.e. demons,  Psa 8:4-5; Heb 2:6-7; 2 Peter 2:11. Mark 5;  1 Cor 10:20-21.   Their doctrines (false teaching) are mentioned in 1 Tim 4:1.        </vt:lpstr>
      <vt:lpstr>PowerPoint 演示文稿</vt:lpstr>
      <vt:lpstr>Therefore, the Angelic Conflict refers to the prehistoric creatures lead by Satan who came under opposition to and revolted against God.   The Angelic Conflict began in eternity past, after the creation of the universe and before the restoration of planet earth in Gen 1:2f,    (Gen. 1:1; Job 38:7; Is. 45:18;  Recommended reading:  ‘Creation, Chaos and Restoration’ by R.B.Thieme, Jr.   </vt:lpstr>
      <vt:lpstr>The revolt began with arrogance, bringing forth a combination of sins, Isa 14:12-23; Ezek 28:11-19.  Arrogance [disobedience to authority] is the root sin of all other sins.   Satan is guilty of a plethora of sins: arrogance, blasphemy, lying, deception, murder, etc. </vt:lpstr>
      <vt:lpstr>As a Result of Their Rebellion,  God Sentenced Them to the Lake of Fire.   Mat 25:41 tells us that the Lake of Fire was created for them.   </vt:lpstr>
      <vt:lpstr>Satan, as the Chief of the Fallen Angels, Appealed the Case, at the time of the sentence to the Lake of Fire, which God (the judge of the trial) granted.   </vt:lpstr>
      <vt:lpstr>Satan is the lawyer and defence attorney for the appeal. “Satan” (Hebrew) and “Diabolos” (Greek) means “adversary” or “slanderer” particularly in a legal context. It also means, “a lawyer who takes the case.”    </vt:lpstr>
      <vt:lpstr>In objecting to the sentence, Satan made his appeal by impugning (blaspheming) the character of God.  He said the judge, God, was not fair. How can a loving God throw His creatures into the Lake of Fire? So, in every way he impugned the character of God.   </vt:lpstr>
      <vt:lpstr> In this way, Satan demanded an appeal: That God would reconsider His original verdict of “guilty.”   We know Satan appealed because God sentenced Satan and the fallen angels to the Lake of Fire even before human history (Matthew 25:41; John 16:11) but they will not go in the fire until human history is finished. (Revelation 20:10)  Note in Rev. 20:10 Lucifer and the angels are thrown into the lake of fire without further trial, unlike humans who are judged individually (Rev. 20:11-15). This is because Lucifer was already judged BEFORE human history. </vt:lpstr>
      <vt:lpstr>God, as judge, granted Satan an Appeal trial. The way God is going to win the appeal trial is to create something with a lower mental and physical capacity, yet still with the same soul structure  </vt:lpstr>
      <vt:lpstr>Souls of angels have the same four components that we have: self-consciousness, mentality, conscience, and volition.)   </vt:lpstr>
      <vt:lpstr>Genesis 3:1-6; Hosea 6:7; 1 Timothy 2:14 </vt:lpstr>
      <vt:lpstr>The first witness was Adam, but because he failed to be obedient to God (he failed the test),  God had to allow for more witnesses to be born  (Gen. 2:16, 17; Hosea 6:7; Romans 5:14; 1 Corinthians 15:22).  </vt:lpstr>
      <vt:lpstr>(From the Word File ST144 by Tim McLachlan)  How to Glorify God: Evidence testing   (Pre-requisite reading: Christian Suffering Chap. 10; Doctrines related to the Angelic Conflict / The Appeal Trial of Satan)  1.Evidence testing is a legal procedure, and parallels the judicial system found in most courtrooms. Any complete trial consists of the following elements: </vt:lpstr>
      <vt:lpstr>1.1  A case : The angelic appeal trial, whereby Satan appeals God's sentencing to the Lake of Fire, and attempts to prove that both God and God's sentence is unjust. (Isa. 14:13-14; Ezek. 28:16; Matt. 25:41)   1.2 A judge and prosecuting attorney: God the Father (Ps. 9:7; Eccl. 12:1)   1.3 A defense attorney and defendant : Satan, representing himself (Zech. 3:1;Rev. 12:10):                   The titles ‘Satan’ (Hebrew) and ‘Diabolis’ (Greek, translated ‘devil’) are not names for Lucifer, but descriptive terms which mean ‘accuser’, ‘slanderer’, or ‘adversary’. See Angelology</vt:lpstr>
      <vt:lpstr>1.4  Witnesses: The scriptures record many examples of witnesses, those who were tested    regarding their faithfulness to God and His Word. Some obvious examples:   - Adam and Eve (failed), leading to the necessary perpetuation of the human race. - Abraham (passed: the test of being obedient to God to the point of sacrificing his own son (Heb. 11:17), after which he received the appellation 'friend of God' (James 2:23)  - Job (passed through all phases after setbacks)  - Joshua the high priest (Zech 3:1 , the outcome is not revealed in scripture)  - The humanity of the Lord Jesus Christ (Matt. 4; this passage proves that the applied word of God, not miracles, provides the power to defeat Satan in his cross-examination of the witness.)</vt:lpstr>
      <vt:lpstr>1.5 An advocate : The Lord Jesus Christ stands as an advocate for all believers. Should the mature believer stumble while undergoing cross-examination by the defense attorney (Satan) he can be assured that by naming his sins to God the Father (1 Jn. 1:9) the Lord (Jesus Christ) will testify to his purified status, that he might take the witness stand again (Zech. 3:1-4).  “My little children, I am writing these things to you so that you may not sin. And if anyone sins, we have an advocate [παρακλητος / parakletos] with the Father, Jesus Christ the righteous.” (1 Jn. 2:1)  Liddel and Scott’s Greek-English Lexicon (1974) : “παρακλητος (parakletos) 1. Adjective of parakaleo, called to one’s aid, especially in a court of justice. Latin: advocatus, an advocate.”  </vt:lpstr>
      <vt:lpstr>1.6 A testing ground / witness stand : Planet earth, called ‘cosmos’ : Satan's comic system. (Eph. 2:2; Rom. 12:2; see also ‘The Doctrine of the Cosmic System’. When Adam failed in his responsibility as the original witness by eating the forbidden fruit, he relinquished his rulership of the world to Satan (Gen. 1:26, 28; 2 Cor. 4:4).   However, even though we are born into Satan’s cosmic system and with a sin nature, every man has the opportunity (based on free will) to respond to God’s plan and to glorify Him by becoming a successful witness in the Appeal Trial of Satan.   1 Cor. 4:9 reveals how the mature believer is placed on the witness stand to testify to the faithfulness of God. </vt:lpstr>
      <vt:lpstr>  1 Cor. 4:9 reveals how the mature believer is placed on the witness stand to testify to the faithfulness of God:  “For I [Paul] think God has exhibited us apostles [in this instance Paul, Apollo and Cephas (1 Cor. 3:22)] last, as men appointed [condemned] to death, because we have become a spectacle [θεατρον / theatron] to the world [a reference to Satan as the ruler of the world and lead defense attorney], to angels [both elect and fallen angels have a keen interest in the historic extension of Satan’s appeal.]”  ( 1 Cor. 4:9 )</vt:lpstr>
      <vt:lpstr>Contact Tim McLachlan at:  sawokproductions@yahoo.com  Website: www.ibdoctrine.org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主题：  天使的争战  Taught by Tim McLachlan, Based on the teachings of R.B.Thieme, Jr.  Coming soon…</dc:title>
  <dc:creator>MacBook</dc:creator>
  <cp:lastModifiedBy>Admin</cp:lastModifiedBy>
  <cp:revision>50</cp:revision>
  <dcterms:created xsi:type="dcterms:W3CDTF">2020-01-16T04:15:00Z</dcterms:created>
  <dcterms:modified xsi:type="dcterms:W3CDTF">2024-08-22T23:55:02Z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22D33872E73F41E384D8CF78101DEA4F_13</vt:lpwstr>
  </property>
  <property fmtid="{D5CDD505-2E9C-101B-9397-08002B2CF9AE}" pid="3" name="KSOProductBuildVer">
    <vt:lpwstr>1033-12.2.0.17562</vt:lpwstr>
  </property>
</Properties>
</file>