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314" r:id="rId3"/>
    <p:sldId id="313" r:id="rId4"/>
    <p:sldId id="256" r:id="rId5"/>
    <p:sldId id="257" r:id="rId6"/>
    <p:sldId id="258" r:id="rId7"/>
    <p:sldId id="259" r:id="rId8"/>
    <p:sldId id="261" r:id="rId9"/>
    <p:sldId id="307" r:id="rId10"/>
    <p:sldId id="308" r:id="rId11"/>
    <p:sldId id="309" r:id="rId12"/>
    <p:sldId id="310" r:id="rId13"/>
    <p:sldId id="270" r:id="rId14"/>
    <p:sldId id="311" r:id="rId15"/>
    <p:sldId id="268" r:id="rId16"/>
    <p:sldId id="269" r:id="rId17"/>
    <p:sldId id="272" r:id="rId18"/>
    <p:sldId id="267" r:id="rId19"/>
    <p:sldId id="321" r:id="rId20"/>
    <p:sldId id="271" r:id="rId21"/>
    <p:sldId id="322" r:id="rId22"/>
    <p:sldId id="346" r:id="rId23"/>
    <p:sldId id="3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06B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6" y="-77"/>
      </p:cViewPr>
      <p:guideLst>
        <p:guide orient="horz" pos="2208"/>
        <p:guide pos="2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591935" y="1813560"/>
            <a:ext cx="2350770" cy="1082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1900" b="1" dirty="0" smtClean="0">
                <a:latin typeface="Angsana New" panose="02020603050405020304" charset="0"/>
                <a:cs typeface="Angsana New" panose="02020603050405020304" charset="0"/>
              </a:rPr>
              <a:t>ความรู้เกี่ยวกับพระเจ้าและแผน</a:t>
            </a:r>
            <a:r>
              <a:rPr lang="en-US" altLang="th-TH" sz="19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th-TH" altLang="en-US" sz="1900" b="1" dirty="0" smtClean="0">
                <a:latin typeface="Angsana New" panose="02020603050405020304" charset="0"/>
                <a:cs typeface="Angsana New" panose="02020603050405020304" charset="0"/>
              </a:rPr>
              <a:t>การของพระองค์</a:t>
            </a:r>
            <a:r>
              <a:rPr lang="en-US" sz="1900" b="1" dirty="0" smtClean="0">
                <a:latin typeface="Angsana New" panose="02020603050405020304" charset="0"/>
                <a:cs typeface="Angsana New" panose="02020603050405020304" charset="0"/>
              </a:rPr>
              <a:t> (</a:t>
            </a:r>
            <a:r>
              <a:rPr lang="th-TH" altLang="en-US" sz="1900" b="1" dirty="0" smtClean="0">
                <a:latin typeface="Angsana New" panose="02020603050405020304" charset="0"/>
                <a:cs typeface="Angsana New" panose="02020603050405020304" charset="0"/>
              </a:rPr>
              <a:t>เช่น</a:t>
            </a:r>
            <a:r>
              <a:rPr lang="en-US" sz="19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th-TH" altLang="en-US" sz="1900" b="1" dirty="0" smtClean="0">
                <a:latin typeface="Angsana New" panose="02020603050405020304" charset="0"/>
                <a:cs typeface="Angsana New" panose="02020603050405020304" charset="0"/>
              </a:rPr>
              <a:t>40 สิ่งฯ</a:t>
            </a:r>
            <a:r>
              <a:rPr lang="en-US" sz="1900" b="1" dirty="0" smtClean="0">
                <a:latin typeface="Angsana New" panose="02020603050405020304" charset="0"/>
                <a:cs typeface="Angsana New" panose="02020603050405020304" charset="0"/>
              </a:rPr>
              <a:t> / </a:t>
            </a:r>
            <a:r>
              <a:rPr lang="th-TH" altLang="en-US" sz="1900" b="1" dirty="0" smtClean="0">
                <a:latin typeface="Angsana New" panose="02020603050405020304" charset="0"/>
                <a:cs typeface="Angsana New" panose="02020603050405020304" charset="0"/>
              </a:rPr>
              <a:t>เครื่องมือการแก้ปัญหา เป็นต้น</a:t>
            </a:r>
            <a:r>
              <a:rPr lang="en-US" sz="1900" b="1" dirty="0" smtClean="0">
                <a:latin typeface="Angsana New" panose="02020603050405020304" charset="0"/>
                <a:cs typeface="Angsana New" panose="02020603050405020304" charset="0"/>
              </a:rPr>
              <a:t>)</a:t>
            </a:r>
            <a:endParaRPr lang="en-US" sz="19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934200" y="3048000"/>
            <a:ext cx="1749425" cy="850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2000" b="1" dirty="0" smtClean="0"/>
              <a:t>รับทรัพยากร</a:t>
            </a:r>
            <a:endParaRPr lang="th-TH" altLang="en-US" sz="2000" b="1" dirty="0" smtClean="0"/>
          </a:p>
          <a:p>
            <a:r>
              <a:rPr lang="th-TH" altLang="en-US" sz="2000" b="1" dirty="0" smtClean="0"/>
              <a:t>ฝ่ายวิญญาณ 40 สิ่ง </a:t>
            </a:r>
            <a:endParaRPr lang="th-TH" altLang="en-US" sz="2000" b="1" dirty="0" smtClean="0"/>
          </a:p>
          <a:p>
            <a:r>
              <a:rPr lang="th-TH" altLang="en-US" sz="2000" b="1" dirty="0" smtClean="0"/>
              <a:t>ณ เวลารอด</a:t>
            </a:r>
            <a:endParaRPr lang="th-TH" altLang="en-US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740" y="421005"/>
            <a:ext cx="2940685" cy="493395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altLang="en-US" sz="2400" b="1" dirty="0" smtClean="0"/>
              <a:t>การตัดสินใจสำคัญของชีวิต</a:t>
            </a:r>
            <a:endParaRPr lang="th-TH" altLang="en-US" sz="2400" b="1" dirty="0" smtClean="0"/>
          </a:p>
        </p:txBody>
      </p:sp>
      <p:sp>
        <p:nvSpPr>
          <p:cNvPr id="9" name="Up Arrow 8"/>
          <p:cNvSpPr/>
          <p:nvPr/>
        </p:nvSpPr>
        <p:spPr>
          <a:xfrm>
            <a:off x="4572000" y="5464721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819400" y="4953000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สำนึกว่ามีพระเจ้าจริง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ยรม</a:t>
            </a:r>
            <a:r>
              <a:rPr lang="en-US" sz="2000" b="1" dirty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33:3; 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สดด</a:t>
            </a:r>
            <a:r>
              <a:rPr lang="en-US" sz="2000" b="1" dirty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14:1; </a:t>
            </a:r>
            <a:r>
              <a:rPr lang="th-TH" sz="2000" b="1" dirty="0" smtClean="0">
                <a:latin typeface="Angsana New" panose="02020603050405020304" charset="0"/>
                <a:cs typeface="Angsana New" panose="02020603050405020304" charset="0"/>
              </a:rPr>
              <a:t>รม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. 1:18-23; 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กจ.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17:27)</a:t>
            </a:r>
            <a:endParaRPr 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638801" y="3886199"/>
            <a:ext cx="1371599" cy="830339"/>
          </a:xfrm>
          <a:prstGeom prst="curvedRightArrow">
            <a:avLst>
              <a:gd name="adj1" fmla="val 17518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819400" y="2743200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latin typeface="Angsana New" panose="02020603050405020304" charset="0"/>
                <a:cs typeface="Angsana New" panose="02020603050405020304" charset="0"/>
              </a:rPr>
              <a:t>ศึกษาหลักคำสอนพระคัมภีร์</a:t>
            </a:r>
            <a:endParaRPr lang="th-TH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รม.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12:2; 2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 ทธ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. 2:15)</a:t>
            </a:r>
            <a:endParaRPr 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781300" y="3923030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ได้ยินข่าวประเสริฐ</a:t>
            </a:r>
            <a:endParaRPr lang="th-TH" alt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ยน.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3:16; 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มก,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1:15; 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กจ.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16:31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743200" y="1597660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การประยุกต์หลักคำสอน</a:t>
            </a:r>
            <a:endParaRPr lang="th-TH" alt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แก่ชีวิตและสถานการณ์ต่างๆ</a:t>
            </a:r>
            <a:endParaRPr lang="th-TH" alt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ยก.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2:18-22)</a:t>
            </a:r>
            <a:endParaRPr 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5700" y="5943600"/>
            <a:ext cx="1828799" cy="7067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alt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ถูกการพิพากษาลงโทษ</a:t>
            </a:r>
            <a:endParaRPr lang="th-TH" altLang="en-US" sz="2000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3:18/</a:t>
            </a:r>
            <a:r>
              <a:rPr lang="th-TH" alt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โรม</a:t>
            </a:r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3:23)</a:t>
            </a:r>
            <a:endParaRPr lang="en-US" sz="2000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641975" y="2895600"/>
            <a:ext cx="1444625" cy="762000"/>
          </a:xfrm>
          <a:prstGeom prst="curvedRightArrow">
            <a:avLst>
              <a:gd name="adj1" fmla="val 1606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609600" y="3049905"/>
            <a:ext cx="3810000" cy="912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2000" b="1" i="1" dirty="0" smtClean="0">
                <a:latin typeface="Angsana New" panose="02020603050405020304" charset="0"/>
                <a:cs typeface="Angsana New" panose="02020603050405020304" charset="0"/>
              </a:rPr>
              <a:t>ได้บังเกิดใหม่ </a:t>
            </a:r>
            <a:r>
              <a:rPr lang="en-US" altLang="th-TH" sz="2000" b="1" i="1" dirty="0" smtClean="0">
                <a:latin typeface="Angsana New" panose="02020603050405020304" charset="0"/>
                <a:cs typeface="Angsana New" panose="02020603050405020304" charset="0"/>
              </a:rPr>
              <a:t>/ </a:t>
            </a:r>
            <a:r>
              <a:rPr lang="th-TH" altLang="en-US" sz="2000" b="1" i="1" dirty="0" smtClean="0">
                <a:latin typeface="Angsana New" panose="02020603050405020304" charset="0"/>
                <a:cs typeface="Angsana New" panose="02020603050405020304" charset="0"/>
              </a:rPr>
              <a:t>รับความรอดนิรันดร์</a:t>
            </a:r>
            <a:endParaRPr lang="th-TH" altLang="en-US" sz="2000" b="1" i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 sz="2000" b="1" i="1" dirty="0" smtClean="0">
                <a:latin typeface="Angsana New" panose="02020603050405020304" charset="0"/>
                <a:cs typeface="Angsana New" panose="02020603050405020304" charset="0"/>
              </a:rPr>
              <a:t>ยังตกอยู่ในบาป </a:t>
            </a:r>
            <a:r>
              <a:rPr lang="en-US" altLang="th-TH" sz="2000" b="1" i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en-US" sz="2000" b="1" i="1" dirty="0" smtClean="0">
                <a:latin typeface="Angsana New" panose="02020603050405020304" charset="0"/>
                <a:cs typeface="Angsana New" panose="02020603050405020304" charset="0"/>
              </a:rPr>
              <a:t>/ </a:t>
            </a:r>
            <a:r>
              <a:rPr lang="th-TH" altLang="en-US" sz="2000" b="1" i="1" dirty="0" smtClean="0">
                <a:latin typeface="Angsana New" panose="02020603050405020304" charset="0"/>
                <a:cs typeface="Angsana New" panose="02020603050405020304" charset="0"/>
              </a:rPr>
              <a:t> ยังไม่ได้รอด</a:t>
            </a:r>
            <a:endParaRPr lang="en-US" sz="2000" b="1" i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2000" b="1" i="1" dirty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552895" y="615058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latin typeface="Angsana New" panose="02020603050405020304" charset="0"/>
                <a:cs typeface="Angsana New" panose="02020603050405020304" charset="0"/>
              </a:rPr>
              <a:t>การถวายเกียรติแต่พระเจ้า </a:t>
            </a:r>
            <a:endParaRPr lang="th-TH" sz="20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sz="2000" b="1" dirty="0" smtClean="0">
                <a:latin typeface="Angsana New" panose="02020603050405020304" charset="0"/>
                <a:cs typeface="Angsana New" panose="02020603050405020304" charset="0"/>
              </a:rPr>
              <a:t>และ การรับพระพร</a:t>
            </a:r>
            <a:r>
              <a:rPr lang="th-TH" sz="2000" b="1" i="1" dirty="0" smtClean="0">
                <a:latin typeface="Angsana New" panose="02020603050405020304" charset="0"/>
                <a:cs typeface="Angsana New" panose="02020603050405020304" charset="0"/>
              </a:rPr>
              <a:t>เอสโคร</a:t>
            </a:r>
            <a:r>
              <a:rPr lang="th-TH" sz="2000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th-TH" sz="2000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sz="1200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en-US" sz="1200" dirty="0" smtClean="0">
                <a:latin typeface="Angsana New" panose="02020603050405020304" charset="0"/>
                <a:cs typeface="Angsana New" panose="02020603050405020304" charset="0"/>
              </a:rPr>
              <a:t>Escrow Blessings in time and eternity</a:t>
            </a:r>
            <a:r>
              <a:rPr lang="th-TH" altLang="en-US" sz="1200" dirty="0" smtClean="0">
                <a:latin typeface="Angsana New" panose="02020603050405020304" charset="0"/>
                <a:cs typeface="Angsana New" panose="02020603050405020304" charset="0"/>
              </a:rPr>
              <a:t>)</a:t>
            </a:r>
            <a:endParaRPr lang="en-US" sz="1200" dirty="0" smtClean="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(1 </a:t>
            </a:r>
            <a:r>
              <a:rPr lang="th-TH" sz="2000" b="1" dirty="0" smtClean="0">
                <a:latin typeface="Angsana New" panose="02020603050405020304" charset="0"/>
                <a:cs typeface="Angsana New" panose="02020603050405020304" charset="0"/>
              </a:rPr>
              <a:t>คร.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3:12-14 /</a:t>
            </a:r>
            <a:r>
              <a:rPr lang="th-TH" altLang="en-US" sz="2000" b="1" dirty="0" smtClean="0">
                <a:latin typeface="Angsana New" panose="02020603050405020304" charset="0"/>
                <a:cs typeface="Angsana New" panose="02020603050405020304" charset="0"/>
              </a:rPr>
              <a:t> ยก.</a:t>
            </a:r>
            <a:r>
              <a:rPr lang="en-US" sz="2000" b="1" dirty="0" smtClean="0">
                <a:latin typeface="Angsana New" panose="02020603050405020304" charset="0"/>
                <a:cs typeface="Angsana New" panose="02020603050405020304" charset="0"/>
              </a:rPr>
              <a:t> 1:12)</a:t>
            </a:r>
            <a:endParaRPr lang="en-US" sz="20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233680" y="375920"/>
            <a:ext cx="2802255" cy="1437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 smtClean="0"/>
              <a:t> </a:t>
            </a:r>
            <a:r>
              <a:rPr lang="en-US" sz="1800" b="1" i="1" dirty="0" smtClean="0"/>
              <a:t>     </a:t>
            </a:r>
            <a:r>
              <a:rPr lang="th-TH" sz="1800" b="1" dirty="0" smtClean="0"/>
              <a:t>ความรู้ในแผนการของพระเจ้า</a:t>
            </a:r>
            <a:r>
              <a:rPr lang="en-US" sz="1800" b="1" dirty="0" smtClean="0"/>
              <a:t> </a:t>
            </a:r>
            <a:endParaRPr lang="en-US" sz="1800" b="1" dirty="0" smtClean="0"/>
          </a:p>
          <a:p>
            <a:pPr algn="l"/>
            <a:r>
              <a:rPr lang="en-US" sz="1800" b="1" dirty="0" smtClean="0"/>
              <a:t>  + </a:t>
            </a:r>
            <a:r>
              <a:rPr lang="th-TH" altLang="en-US" sz="1800" b="1" dirty="0" smtClean="0"/>
              <a:t>ความเย่อหยิ่งที่ยิ่งมากกว่าเดิม</a:t>
            </a:r>
            <a:r>
              <a:rPr lang="en-US" sz="1800" b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en-US" sz="1800" dirty="0" smtClean="0">
              <a:latin typeface="Angsana New" panose="02020603050405020304" charset="0"/>
              <a:cs typeface="Angsana New" panose="02020603050405020304" charset="0"/>
            </a:endParaRPr>
          </a:p>
          <a:p>
            <a:pPr algn="l"/>
            <a:r>
              <a:rPr lang="en-US" sz="1800" dirty="0" smtClean="0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th-TH" altLang="en-US" sz="1800" dirty="0" smtClean="0">
                <a:latin typeface="Angsana New" panose="02020603050405020304" charset="0"/>
                <a:cs typeface="Angsana New" panose="02020603050405020304" charset="0"/>
              </a:rPr>
              <a:t>มีความรู้มากแต่ไม่ยอมประยุกต์นำมาใช้</a:t>
            </a:r>
            <a:r>
              <a:rPr lang="en-US" sz="1800" dirty="0" smtClean="0">
                <a:latin typeface="Angsana New" panose="02020603050405020304" charset="0"/>
                <a:cs typeface="Angsana New" panose="02020603050405020304" charset="0"/>
              </a:rPr>
              <a:t>)</a:t>
            </a:r>
            <a:endParaRPr lang="en-US" sz="1800" dirty="0" smtClean="0">
              <a:latin typeface="Angsana New" panose="02020603050405020304" charset="0"/>
              <a:cs typeface="Angsana New" panose="02020603050405020304" charset="0"/>
            </a:endParaRPr>
          </a:p>
          <a:p>
            <a:pPr algn="l"/>
            <a:r>
              <a:rPr lang="en-US" sz="1800" dirty="0" smtClean="0"/>
              <a:t>  = </a:t>
            </a:r>
            <a:r>
              <a:rPr lang="th-TH" altLang="en-US" sz="1800" b="1" dirty="0" smtClean="0">
                <a:sym typeface="+mn-ea"/>
              </a:rPr>
              <a:t>ความทุกข์โศกที่ตนเป็นคนก่อ </a:t>
            </a:r>
            <a:r>
              <a:rPr lang="th-TH" altLang="en-US" sz="1800" b="1" smtClean="0">
                <a:sym typeface="+mn-ea"/>
              </a:rPr>
              <a:t>และ </a:t>
            </a:r>
            <a:endParaRPr lang="th-TH" altLang="en-US" sz="1800" b="1" smtClean="0">
              <a:sym typeface="+mn-ea"/>
            </a:endParaRPr>
          </a:p>
          <a:p>
            <a:pPr algn="l"/>
            <a:r>
              <a:rPr lang="th-TH" altLang="en-US" sz="1800" b="1" smtClean="0">
                <a:sym typeface="+mn-ea"/>
              </a:rPr>
              <a:t>       การตีสอนจากพระเจ้า </a:t>
            </a:r>
            <a:r>
              <a:rPr lang="th-TH" altLang="en-US" sz="1800" b="1" i="1" smtClean="0">
                <a:sym typeface="+mn-ea"/>
              </a:rPr>
              <a:t>มากยิ่งกว่าเดิม</a:t>
            </a:r>
            <a:endParaRPr lang="en-US" sz="1800" i="1" dirty="0"/>
          </a:p>
        </p:txBody>
      </p:sp>
      <p:sp>
        <p:nvSpPr>
          <p:cNvPr id="40" name="Title 1"/>
          <p:cNvSpPr txBox="1"/>
          <p:nvPr/>
        </p:nvSpPr>
        <p:spPr>
          <a:xfrm>
            <a:off x="228600" y="1910715"/>
            <a:ext cx="2534285" cy="1116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  </a:t>
            </a:r>
            <a:r>
              <a:rPr lang="th-TH" altLang="en-US" sz="1800" b="1" dirty="0" smtClean="0">
                <a:latin typeface="Angsana New" panose="02020603050405020304" charset="0"/>
                <a:cs typeface="Angsana New" panose="02020603050405020304" charset="0"/>
              </a:rPr>
              <a:t>การโง่เขลาเกี่ยวกับแผนการพระเจ้า</a:t>
            </a:r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en-US" sz="1800" b="1" dirty="0">
              <a:latin typeface="Angsana New" panose="02020603050405020304" charset="0"/>
              <a:cs typeface="Angsana New" panose="02020603050405020304" charset="0"/>
            </a:endParaRPr>
          </a:p>
          <a:p>
            <a:pPr algn="l"/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sz="1800" b="1" dirty="0" smtClean="0">
                <a:cs typeface="+mj-lt"/>
              </a:rPr>
              <a:t> +</a:t>
            </a:r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th-TH" altLang="en-US" sz="1800" b="1" dirty="0" smtClean="0">
                <a:latin typeface="Angsana New" panose="02020603050405020304" charset="0"/>
                <a:cs typeface="Angsana New" panose="02020603050405020304" charset="0"/>
              </a:rPr>
              <a:t>ความเย่อหยิ่ง</a:t>
            </a:r>
            <a:endParaRPr lang="en-US" sz="18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pPr algn="l"/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 </a:t>
            </a:r>
            <a:r>
              <a:rPr lang="en-US" sz="1800" b="1" dirty="0" smtClean="0">
                <a:cs typeface="+mj-lt"/>
              </a:rPr>
              <a:t>=</a:t>
            </a:r>
            <a:r>
              <a:rPr lang="en-US" sz="1800" b="1" dirty="0" smtClean="0"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th-TH" altLang="en-US" sz="1800" b="1" dirty="0" smtClean="0">
                <a:latin typeface="Angsana New" panose="02020603050405020304" charset="0"/>
                <a:cs typeface="Angsana New" panose="02020603050405020304" charset="0"/>
              </a:rPr>
              <a:t>ความทุกข์โศกที่ตนเป็นคนก่อ</a:t>
            </a:r>
            <a:endParaRPr lang="en-US" sz="1800" b="1" dirty="0" smtClean="0">
              <a:latin typeface="Angsana New" panose="02020603050405020304" charset="0"/>
              <a:cs typeface="Angsana New" panose="02020603050405020304" charset="0"/>
            </a:endParaRPr>
          </a:p>
          <a:p>
            <a:pPr algn="l"/>
            <a:r>
              <a:rPr lang="en-US" sz="1800" b="1" smtClean="0">
                <a:latin typeface="Angsana New" panose="02020603050405020304" charset="0"/>
                <a:cs typeface="Angsana New" panose="02020603050405020304" charset="0"/>
              </a:rPr>
              <a:t>     </a:t>
            </a:r>
            <a:r>
              <a:rPr lang="th-TH" altLang="en-US" sz="1800" b="1" smtClean="0">
                <a:latin typeface="Angsana New" panose="02020603050405020304" charset="0"/>
                <a:cs typeface="Angsana New" panose="02020603050405020304" charset="0"/>
              </a:rPr>
              <a:t>และ การตีสอนจากพระเจ้า </a:t>
            </a:r>
            <a:endParaRPr lang="th-TH" altLang="en-US" sz="1800" b="1" dirty="0" smtClean="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543550" y="1152525"/>
            <a:ext cx="1069975" cy="276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331075" y="4712335"/>
            <a:ext cx="1428750" cy="1938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en-US" sz="2000" b="1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รับการพิพากษา</a:t>
            </a:r>
            <a:endParaRPr lang="th-TH" altLang="en-US" sz="2000" b="1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th-TH" altLang="en-US" sz="2000" b="1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ณ บัลลังก์สีขาว แล้วถูกโยนไปในบึงไฟนรก </a:t>
            </a:r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(</a:t>
            </a:r>
            <a:r>
              <a:rPr lang="th-TH" alt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มัทธิว</a:t>
            </a:r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25:41;</a:t>
            </a:r>
            <a:endParaRPr lang="en-US" sz="2000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th-TH" alt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วิวรณ์</a:t>
            </a:r>
            <a:r>
              <a:rPr lang="en-US" sz="2000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20:15)</a:t>
            </a:r>
            <a:endParaRPr lang="en-US" sz="2000" dirty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62555" y="2362835"/>
            <a:ext cx="995045" cy="261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971800" y="1139825"/>
            <a:ext cx="762000" cy="265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67000" y="3581400"/>
            <a:ext cx="1066800" cy="2743199"/>
          </a:xfrm>
          <a:prstGeom prst="curvedRightArrow">
            <a:avLst>
              <a:gd name="adj1" fmla="val 2009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www.ibdoctrine.com</a:t>
            </a:r>
            <a:endParaRPr lang="en-US" sz="16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87955" y="2743200"/>
            <a:ext cx="969645" cy="283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914015" y="1528445"/>
            <a:ext cx="805815" cy="285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562600" y="5749925"/>
            <a:ext cx="1768475" cy="109347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5943600"/>
            <a:ext cx="2029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ตอนตายฝ่ายร่างกายต้อง</a:t>
            </a:r>
            <a:endParaRPr lang="th-TH" altLang="en-US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th-TH" altLang="en-US" dirty="0" smtClean="0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อยู่ที่แดนทรมาน </a:t>
            </a:r>
            <a:endParaRPr lang="th-TH" altLang="en-US" dirty="0" smtClean="0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641975" y="1724025"/>
            <a:ext cx="1059815" cy="778510"/>
          </a:xfrm>
          <a:prstGeom prst="curvedRightArrow">
            <a:avLst>
              <a:gd name="adj1" fmla="val 1496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60" y="5791200"/>
            <a:ext cx="2651125" cy="553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-V  =</a:t>
            </a:r>
            <a:r>
              <a:rPr lang="en-US" sz="1000" b="1" dirty="0" smtClean="0"/>
              <a:t> Negative Volition</a:t>
            </a:r>
            <a:r>
              <a:rPr lang="th-TH" altLang="en-US" sz="1300" b="1" dirty="0" smtClean="0"/>
              <a:t> </a:t>
            </a:r>
            <a:r>
              <a:rPr lang="th-TH" altLang="en-US" sz="1500" b="1" dirty="0" smtClean="0"/>
              <a:t>เลือกกบฏต่อพระเจ้า</a:t>
            </a:r>
            <a:endParaRPr lang="en-US" sz="1500" b="1" dirty="0" smtClean="0"/>
          </a:p>
          <a:p>
            <a:r>
              <a:rPr lang="en-US" sz="1300" b="1" dirty="0" smtClean="0"/>
              <a:t>V+ = </a:t>
            </a:r>
            <a:r>
              <a:rPr lang="en-US" sz="1000" b="1" dirty="0" smtClean="0"/>
              <a:t>Positive Volition</a:t>
            </a:r>
            <a:r>
              <a:rPr lang="th-TH" altLang="en-US" sz="1300" b="1" dirty="0" smtClean="0"/>
              <a:t>  </a:t>
            </a:r>
            <a:r>
              <a:rPr lang="th-TH" altLang="en-US" sz="1500" b="1" dirty="0" smtClean="0"/>
              <a:t>เลือกเชื่อฟังพระเจ้า</a:t>
            </a:r>
            <a:endParaRPr lang="th-TH" altLang="en-US" sz="1500" b="1" dirty="0" smtClean="0"/>
          </a:p>
        </p:txBody>
      </p:sp>
      <p:sp>
        <p:nvSpPr>
          <p:cNvPr id="3" name="Curved Right Arrow 2"/>
          <p:cNvSpPr/>
          <p:nvPr/>
        </p:nvSpPr>
        <p:spPr>
          <a:xfrm>
            <a:off x="2971800" y="4648201"/>
            <a:ext cx="762000" cy="1905000"/>
          </a:xfrm>
          <a:prstGeom prst="curvedRightArrow">
            <a:avLst>
              <a:gd name="adj1" fmla="val 23140"/>
              <a:gd name="adj2" fmla="val 50000"/>
              <a:gd name="adj3" fmla="val 28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90" y="3200400"/>
            <a:ext cx="8462010" cy="1981835"/>
          </a:xfrm>
        </p:spPr>
        <p:txBody>
          <a:bodyPr>
            <a:noAutofit/>
          </a:bodyPr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4:7  บ้างก็ตกกลางต้นหนาม ต้นหนามก็งอกขึ้นปกคลุมเสีย จึงไม่เกิดผล</a:t>
            </a:r>
            <a:endParaRPr lang="en-US" sz="3500" b="1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4:18-19  และพืชซึ่งหว่านกลางหนามนั้นได้แก่บุคคลที่ได้ฟังพระวจนะ แล้วความกังวลตามธรรมดาโลก และความลุ่มหลงในทรัพย์สมบัติ และความโลภในสิ่งอื่นๆได้เข้ามาและปกคลุมพระวจนะนั้น จึงไม่เกิดผล </a:t>
            </a:r>
            <a:endParaRPr lang="en-US" sz="3500" b="1"/>
          </a:p>
        </p:txBody>
      </p:sp>
      <p:pic>
        <p:nvPicPr>
          <p:cNvPr id="4" name="Content Placeholder 3" descr="The Weed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304800"/>
            <a:ext cx="2447925" cy="29527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229600" cy="2673985"/>
          </a:xfrm>
        </p:spPr>
        <p:txBody>
          <a:bodyPr>
            <a:noAutofit/>
          </a:bodyPr>
          <a:p>
            <a:endParaRPr lang="en-US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4:8  บ้างก็ตกที่ดินดี แล้วงอกงามจำเริญขึ้น เกิดผลสามสิบเท่าบ้าง หกสิบเท่าบ้าง ร้อยเท่าบ้าง" </a:t>
            </a:r>
            <a:endParaRPr lang="en-US" sz="3400" b="1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4:20  ส่วนพืชซึ่งหว่านตกในดินดีนั้น ได้แก่บุคคลที่ได้ยินพระวจนะนั้น และรับไว้ จึงเกิดผลสามสิบเท่าบ้าง หกสิบเท่าบ้าง ร้อยเท่าบ้าง" </a:t>
            </a:r>
            <a:endParaRPr lang="en-US" sz="3400" b="1"/>
          </a:p>
        </p:txBody>
      </p:sp>
      <p:pic>
        <p:nvPicPr>
          <p:cNvPr id="4" name="Content Placeholder 3" descr="The Good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24200" y="304800"/>
            <a:ext cx="2757170" cy="33477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cBook\Desktop\The Sower\grapes on vin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2" y="1333500"/>
            <a:ext cx="698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/>
          <a:p>
            <a:pPr marL="0" indent="0" algn="ctr">
              <a:buNone/>
            </a:pPr>
            <a:r>
              <a:rPr lang="th-TH" sz="4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4500" b="1"/>
              <a:t> 4:9 </a:t>
            </a:r>
            <a:endParaRPr lang="en-US" sz="4500" b="1"/>
          </a:p>
          <a:p>
            <a:pPr marL="0" indent="0" algn="ctr">
              <a:buNone/>
            </a:pPr>
            <a:r>
              <a:rPr lang="en-US" sz="4500" b="1"/>
              <a:t> </a:t>
            </a:r>
            <a:endParaRPr lang="en-US" sz="4500" b="1"/>
          </a:p>
          <a:p>
            <a:pPr marL="0" indent="0">
              <a:buNone/>
            </a:pPr>
            <a:r>
              <a:rPr lang="en-US" sz="4500" b="1"/>
              <a:t>แล้วพระองค์ตรัสแก่เขาว่า"ใครมีหู จงฟังเถิด" </a:t>
            </a:r>
            <a:endParaRPr lang="en-US" sz="45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Book\Desktop\The Sower\bored-ki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76341"/>
            <a:ext cx="48672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3"/>
            <a:ext cx="1066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5" name="Title 1"/>
          <p:cNvSpPr txBox="1"/>
          <p:nvPr/>
        </p:nvSpPr>
        <p:spPr>
          <a:xfrm>
            <a:off x="2672787" y="3276602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6" name="Title 1"/>
          <p:cNvSpPr txBox="1"/>
          <p:nvPr/>
        </p:nvSpPr>
        <p:spPr>
          <a:xfrm>
            <a:off x="5029200" y="3048003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7" name="Title 1"/>
          <p:cNvSpPr txBox="1"/>
          <p:nvPr/>
        </p:nvSpPr>
        <p:spPr>
          <a:xfrm>
            <a:off x="5143018" y="734014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114" y="914400"/>
            <a:ext cx="966486" cy="1752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5486400" y="29718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148314" y="32004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562600" y="7620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cBook\Desktop\The Sower\bored bab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76275"/>
            <a:ext cx="500062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524008"/>
            <a:ext cx="685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600200"/>
            <a:ext cx="838200" cy="914400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-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interest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830"/>
            <a:ext cx="4364355" cy="29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\Desktop\The Sower\interest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6115685" cy="34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82579" y="91440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V</a:t>
            </a:r>
            <a:endParaRPr lang="en-US" sz="9600" dirty="0"/>
          </a:p>
        </p:txBody>
      </p:sp>
      <p:sp>
        <p:nvSpPr>
          <p:cNvPr id="7" name="Title 1"/>
          <p:cNvSpPr txBox="1"/>
          <p:nvPr/>
        </p:nvSpPr>
        <p:spPr>
          <a:xfrm>
            <a:off x="2335193" y="4349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+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" y="1295400"/>
            <a:ext cx="6557407" cy="43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0624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4" name="Title 1"/>
          <p:cNvSpPr txBox="1"/>
          <p:nvPr/>
        </p:nvSpPr>
        <p:spPr>
          <a:xfrm>
            <a:off x="0" y="17526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90600" y="3810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60" y="3048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76400"/>
            <a:ext cx="6012815" cy="4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/>
          <p:nvPr/>
        </p:nvSpPr>
        <p:spPr>
          <a:xfrm rot="1980000">
            <a:off x="1676400" y="2057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</a:t>
            </a:r>
            <a:r>
              <a:rPr lang="en-US" sz="6000" dirty="0"/>
              <a:t> +V</a:t>
            </a:r>
            <a:endParaRPr lang="th-TH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vine in vineyar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" y="990600"/>
            <a:ext cx="7447280" cy="49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1485900" y="1885950"/>
            <a:ext cx="622935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750" dirty="0"/>
            </a:br>
            <a:endParaRPr lang="en-US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217170" y="1704975"/>
          <a:ext cx="8709660" cy="386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020"/>
                <a:gridCol w="1384935"/>
                <a:gridCol w="2778125"/>
                <a:gridCol w="3878580"/>
              </a:tblGrid>
              <a:tr h="2990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Phase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Description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Duration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Attained and Maintained by: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</a:tr>
              <a:tr h="9810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One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Salvation</a:t>
                      </a:r>
                      <a:endParaRPr lang="en-US" sz="9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ความรอด</a:t>
                      </a:r>
                      <a:endParaRPr lang="th-TH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0.7 of a second (approx. time to make a ‘</a:t>
                      </a:r>
                      <a:r>
                        <a:rPr lang="en-US" sz="900" b="0" dirty="0" err="1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metanoeo</a:t>
                      </a: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’ decision).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0.7 วินาที ซึ่งเป็นเวลาที่ต้องใช้ในการตัดสินใจเชื่อในพระคริสต์ </a:t>
                      </a:r>
                      <a:endParaRPr lang="en-US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Faith Alone in Christ Alone.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เชื่ออย่างเดียวในพระคริสต์เพียงผู้เดียว</a:t>
                      </a:r>
                      <a:endParaRPr lang="th-TH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148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Two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The </a:t>
                      </a:r>
                      <a:endParaRPr lang="en-US" sz="9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Spiritual Life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ชีวิตฝ่ายวิญญาณ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From the moment of salvation to physical death or Rapture of Church.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ตั้งแต่เวลารอดจนถึงการตายทางร่างกาย หรือ การรับขึ้นไปของคริสตจักร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Consistent study and application of Bible doctrine under the power of the Holy Spirit.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การเรียนและการประยุกต์หลักคำสอนพระคัมภีร์อย่างสม่ำเสมอภายใต้การประกอบด้วยพระวิญญาณบริสุทธิ์ (คือ ด้วยฤทธิ์เดชจากพระวิญญาณบริสุทธิ์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1099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Three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Eternity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นิรันดร์กาล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Begins at the time of physical death or Rapture, continues forever.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เริ่มต้นตั้งแต่การตายหรือ</a:t>
                      </a: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การรับขึ้นไปของคริสตจักร และไม่มีวันสิ้นสุด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Soul is first transferred into interim body then eternal body at Rapture.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จิตใจของผู้เชื่อได้เข้ากายชั่วคราวก่อน แล้วได้รับกายนิรันดร์ ณ เวลาที่</a:t>
                      </a: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คริสตจักรได้ถูกรับขึ้นไป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811530" y="1185863"/>
            <a:ext cx="81438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altLang="en-US" sz="2700"/>
              <a:t>สามเฟสในชีวิตคริสเตียน</a:t>
            </a:r>
            <a:r>
              <a:rPr lang="th-TH" altLang="en-US" sz="2250"/>
              <a:t> </a:t>
            </a:r>
            <a:r>
              <a:rPr lang="en-US" altLang="en-US" sz="2250"/>
              <a:t>/ The 3 Phases of the Spiritual Life</a:t>
            </a:r>
            <a:endParaRPr lang="en-US" altLang="en-US" sz="22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90500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สุภาษิต 8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th-TH" sz="4000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ผลมาจากสติปัญญาของพระเจ้า)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ลูกา 6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43-45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คนถูกเปรียบเสมือนต้นไม้)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ยอห์น 15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1-8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ผู้เชื่อถูกเปรียบเสมือนกับกิ่งของเถาองุ่น)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เอเฟซัส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9 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3007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5:22  ฝ่ายผลของพระวิญญาณนั้นคือ ความรัก ความปลาบปลื้มใจ สันติสุข ความอดกลั้นใจ ความปรานี ความดี ความเชื่อ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5:23  ความสุภาพอ่อนน้อม การรู้จักบังคับตน เรื่องอย่างนี้ไม่มีพระราชบัญญัติห้ามไว้เลย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เอเฟซัส 5</a:t>
            </a:r>
            <a:r>
              <a:rPr lang="en-US" altLang="th-TH" b="1">
                <a:latin typeface="Cordia New" panose="020B0304020202020204" charset="0"/>
                <a:cs typeface="Cordia New" panose="020B0304020202020204" charset="0"/>
                <a:sym typeface="+mn-ea"/>
              </a:rPr>
              <a:t> :</a:t>
            </a: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 9 </a:t>
            </a:r>
            <a:br>
              <a:rPr lang="th-TH" altLang="en-US" b="1">
                <a:latin typeface="Cordia New" panose="020B0304020202020204" charset="0"/>
                <a:cs typeface="Cordia New" panose="020B03040202020202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6"/>
            <a:ext cx="8229600" cy="4525963"/>
          </a:xfrm>
        </p:spPr>
        <p:txBody>
          <a:bodyPr/>
          <a:p>
            <a:pPr marL="0" indent="0">
              <a:buNone/>
            </a:pPr>
            <a:r>
              <a:rPr lang="en-US" sz="4800"/>
              <a:t>“ด้วยว่าผลของพระวิญญาณคือ ความดีทุกอย่างและความชอบธรรมทั้งมวลและความจริงทั้งสิ้น”</a:t>
            </a:r>
            <a:endParaRPr lang="en-US" sz="4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hq image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3570"/>
            <a:ext cx="675259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476115"/>
          </a:xfrm>
        </p:spPr>
        <p:txBody>
          <a:bodyPr>
            <a:normAutofit fontScale="25000"/>
          </a:bodyPr>
          <a:lstStyle/>
          <a:p>
            <a:r>
              <a:rPr lang="zh-CN" altLang="en-US" sz="11665" b="1" dirty="0"/>
              <a:t>แล้วพระองค์ทรงตั้งต้นสั่งสอนที่ฝั่งทะเลอีก ฝูงชนเป็นอันมากพากันมาหาพระองค์ เหตุฉะนั้นพระองค์จึงได้เสด็จลงไปประทับในเรือที่ทะเล และฝูงชนอยู่บนฝั่งชายทะเล  พระองค์จึงตรัสสั่งสอนเขาหลายประการเป็นคำอุปมา และในการสอนนั้นพระองค์ตรัสแก่เขาว่า</a:t>
            </a:r>
            <a:r>
              <a:rPr lang="en-US" altLang="zh-CN" sz="11665" b="1" dirty="0"/>
              <a:t> “</a:t>
            </a:r>
            <a:r>
              <a:rPr lang="zh-CN" altLang="en-US" sz="11665" b="1" dirty="0">
                <a:solidFill>
                  <a:srgbClr val="FF0000"/>
                </a:solidFill>
              </a:rPr>
              <a:t>จงฟัง ดูเถิด</a:t>
            </a:r>
            <a:r>
              <a:rPr lang="zh-CN" altLang="en-US" sz="11665" b="1" dirty="0"/>
              <a:t> มีผู้หว่านคนหนึ่งออกไปหว่านพืช</a:t>
            </a:r>
            <a:r>
              <a:rPr lang="en-US" altLang="zh-CN" sz="11665" b="1" dirty="0"/>
              <a:t>”</a:t>
            </a:r>
            <a:r>
              <a:rPr lang="zh-CN" altLang="en-US" sz="11665" b="1" dirty="0"/>
              <a:t> </a:t>
            </a:r>
            <a:endParaRPr lang="zh-CN" altLang="en-US" sz="11665" b="1" dirty="0"/>
          </a:p>
          <a:p>
            <a:endParaRPr lang="zh-CN" altLang="en-US" dirty="0"/>
          </a:p>
          <a:p>
            <a:r>
              <a:rPr lang="el-GR" sz="12000" dirty="0">
                <a:solidFill>
                  <a:srgbClr val="FF0000"/>
                </a:solidFill>
                <a:sym typeface="+mn-ea"/>
              </a:rPr>
              <a:t>Ακουετε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olidFill>
                  <a:srgbClr val="FF0000"/>
                </a:solidFill>
                <a:sym typeface="+mn-ea"/>
              </a:rPr>
              <a:t> Ιδου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ym typeface="+mn-ea"/>
              </a:rPr>
              <a:t> εξηλθεν ο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σπειρων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 σπειραι</a:t>
            </a:r>
            <a:endParaRPr lang="en-US" sz="12000" dirty="0"/>
          </a:p>
          <a:p>
            <a:r>
              <a:rPr lang="en-US" sz="12000" dirty="0">
                <a:solidFill>
                  <a:srgbClr val="FF0000"/>
                </a:solidFill>
                <a:sym typeface="+mn-ea"/>
              </a:rPr>
              <a:t>Listen! Look! </a:t>
            </a:r>
            <a:r>
              <a:rPr lang="en-US" sz="12000" dirty="0">
                <a:sym typeface="+mn-ea"/>
              </a:rPr>
              <a:t>A sower went out to sow.</a:t>
            </a:r>
            <a:endParaRPr lang="en-US" sz="12000" dirty="0"/>
          </a:p>
          <a:p>
            <a:endParaRPr lang="zh-CN" altLang="en-US" sz="12000" dirty="0"/>
          </a:p>
        </p:txBody>
      </p:sp>
      <p:sp>
        <p:nvSpPr>
          <p:cNvPr id="5" name="Title 4"/>
          <p:cNvSpPr/>
          <p:nvPr>
            <p:ph type="title"/>
          </p:nvPr>
        </p:nvSpPr>
        <p:spPr>
          <a:xfrm>
            <a:off x="381000" y="304483"/>
            <a:ext cx="8229600" cy="1143000"/>
          </a:xfrm>
        </p:spPr>
        <p:txBody>
          <a:bodyPr>
            <a:normAutofit/>
          </a:bodyPr>
          <a:p>
            <a:r>
              <a:rPr lang="th-TH" sz="3500" b="1" dirty="0">
                <a:sym typeface="+mn-ea"/>
              </a:rPr>
              <a:t>มาระโก</a:t>
            </a:r>
            <a:r>
              <a:rPr lang="en-US" sz="3500" b="1" dirty="0">
                <a:sym typeface="+mn-ea"/>
              </a:rPr>
              <a:t> 4:1-3</a:t>
            </a:r>
            <a:endParaRPr lang="en-US" sz="35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8"/>
            <a:ext cx="7772400" cy="1470025"/>
          </a:xfrm>
        </p:spPr>
        <p:txBody>
          <a:bodyPr/>
          <a:lstStyle/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7550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95" y="8382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490085" cy="32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he Sower\parable_sower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5000" y="5257800"/>
            <a:ext cx="5257800" cy="533400"/>
          </a:xfrm>
          <a:prstGeom prst="roundRect">
            <a:avLst/>
          </a:prstGeom>
          <a:solidFill>
            <a:srgbClr val="E6B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>
                <a:alpha val="0"/>
                <a:lumMod val="0"/>
                <a:lumOff val="100000"/>
              </a:srgbClr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276600"/>
            <a:ext cx="7797165" cy="2992755"/>
          </a:xfrm>
        </p:spPr>
        <p:txBody>
          <a:bodyPr>
            <a:normAutofit lnSpcReduction="10000"/>
          </a:bodyPr>
          <a:p>
            <a:endParaRPr lang="en-US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5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4:4  และต่อมาเมื่อเขาหว่าน เมล็ดพืชก็ตกตามหนทางบ้าง แล้วนกในอากาศก็มากินเสีย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0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4:15  ซึ่งตกริมหนทางนั้นได้แก่พระวจนะที่หว่านแล้ว และเมื่อบุคคลใดได้ฟัง ในทันใดนั้นซาตานก็มาชิงเอาพระวจนะซึ่งหว่านในใจเขานั้นไปเสีย </a:t>
            </a:r>
            <a:endParaRPr lang="en-US" sz="3000" b="1"/>
          </a:p>
        </p:txBody>
      </p:sp>
      <p:pic>
        <p:nvPicPr>
          <p:cNvPr id="8" name="Content Placeholder 7" descr="The Bird and Path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685800"/>
            <a:ext cx="2325370" cy="28225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8106410" cy="3885565"/>
          </a:xfrm>
        </p:spPr>
        <p:txBody>
          <a:bodyPr>
            <a:normAutofit lnSpcReduction="20000"/>
          </a:bodyPr>
          <a:p>
            <a:endParaRPr lang="en-US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4:5-6  บ้างก็ตกที่ซึ่งมีพื้นหิน มีเนื้อดินแต่น้อย จึงงอกขึ้นโดยเร็วเพราะดินไม่ลึก แต่เมื่อแดดจัด แดดก็แผดเผา และเพราะรากไม่มี จึงเหี่ยวไป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4:16-17  และซึ่งตกที่ซึ่งมีพื้นหิน มีเนื้อดินแต่น้อยนั้นก็ทำนองเดียวกัน ได้แก่บุคคลที่ได้ยินพระวจนะ และก็รับทันทีด้วยความปรีดี แต่ไม่มีรากในตัวจึงทนอยู่ได้ชั่วคราว ภายหลังเมื่อเกิดการยากลำบากและการข่มเหงต่างๆเพราะพระวจนะนั้น ก็เลิกเสียในทันทีทันใด </a:t>
            </a:r>
            <a:endParaRPr lang="en-US" sz="3000" b="1"/>
          </a:p>
        </p:txBody>
      </p:sp>
      <p:pic>
        <p:nvPicPr>
          <p:cNvPr id="4" name="Content Placeholder 3" descr="The Rock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444875" y="184785"/>
            <a:ext cx="2547620" cy="27965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4263</Words>
  <Application>WPS Presentation</Application>
  <PresentationFormat>On-screen Show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Angsana New</vt:lpstr>
      <vt:lpstr>Calibri</vt:lpstr>
      <vt:lpstr>Cordia New</vt:lpstr>
      <vt:lpstr>Arial Narrow</vt:lpstr>
      <vt:lpstr>微软雅黑</vt:lpstr>
      <vt:lpstr>Arial Unicode MS</vt:lpstr>
      <vt:lpstr>Cordia New</vt:lpstr>
      <vt:lpstr>Office Theme</vt:lpstr>
      <vt:lpstr>การตัดสินใจสำคัญของชีวิต</vt:lpstr>
      <vt:lpstr>PowerPoint 演示文稿</vt:lpstr>
      <vt:lpstr>PowerPoint 演示文稿</vt:lpstr>
      <vt:lpstr>มาระโก 4:1-3</vt:lpstr>
      <vt:lpstr>Ακουετε!</vt:lpstr>
      <vt:lpstr>Ιδου!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</vt:lpstr>
      <vt:lpstr>V</vt:lpstr>
      <vt:lpstr>V</vt:lpstr>
      <vt:lpstr>V</vt:lpstr>
      <vt:lpstr>Ιδου!</vt:lpstr>
      <vt:lpstr>PowerPoint 演示文稿</vt:lpstr>
      <vt:lpstr>ผลฝ่ายวิญญาณ </vt:lpstr>
      <vt:lpstr>ผลฝ่ายวิญญาณ </vt:lpstr>
      <vt:lpstr>  เอเฟซัส 5 : 9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19</cp:revision>
  <dcterms:created xsi:type="dcterms:W3CDTF">2016-03-13T02:38:00Z</dcterms:created>
  <dcterms:modified xsi:type="dcterms:W3CDTF">2021-06-24T14:18:49Z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