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6" r:id="rId3"/>
    <p:sldId id="319" r:id="rId4"/>
    <p:sldId id="267" r:id="rId5"/>
    <p:sldId id="274" r:id="rId6"/>
    <p:sldId id="268" r:id="rId7"/>
    <p:sldId id="269" r:id="rId8"/>
    <p:sldId id="270" r:id="rId9"/>
    <p:sldId id="271" r:id="rId10"/>
    <p:sldId id="272" r:id="rId11"/>
    <p:sldId id="273" r:id="rId12"/>
    <p:sldId id="256" r:id="rId13"/>
    <p:sldId id="259" r:id="rId14"/>
    <p:sldId id="258" r:id="rId15"/>
    <p:sldId id="257" r:id="rId16"/>
    <p:sldId id="260" r:id="rId17"/>
    <p:sldId id="261" r:id="rId18"/>
    <p:sldId id="262" r:id="rId19"/>
    <p:sldId id="265" r:id="rId20"/>
    <p:sldId id="266" r:id="rId21"/>
    <p:sldId id="295" r:id="rId22"/>
    <p:sldId id="296" r:id="rId23"/>
    <p:sldId id="297" r:id="rId24"/>
    <p:sldId id="299" r:id="rId25"/>
    <p:sldId id="301" r:id="rId26"/>
    <p:sldId id="302" r:id="rId27"/>
    <p:sldId id="303" r:id="rId28"/>
    <p:sldId id="304" r:id="rId29"/>
    <p:sldId id="305" r:id="rId30"/>
    <p:sldId id="306" r:id="rId31"/>
    <p:sldId id="307" r:id="rId32"/>
    <p:sldId id="310" r:id="rId33"/>
    <p:sldId id="311" r:id="rId34"/>
    <p:sldId id="314" r:id="rId35"/>
    <p:sldId id="309" r:id="rId36"/>
    <p:sldId id="315" r:id="rId37"/>
    <p:sldId id="316" r:id="rId38"/>
    <p:sldId id="31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4E42"/>
    <a:srgbClr val="677C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descr="Genesis 6 4 Nephilim family"/>
          <p:cNvPicPr>
            <a:picLocks noChangeAspect="1"/>
          </p:cNvPicPr>
          <p:nvPr>
            <p:ph idx="1"/>
          </p:nvPr>
        </p:nvPicPr>
        <p:blipFill>
          <a:blip r:embed="rId1"/>
          <a:stretch>
            <a:fillRect/>
          </a:stretch>
        </p:blipFill>
        <p:spPr>
          <a:xfrm>
            <a:off x="3688715" y="167005"/>
            <a:ext cx="5111750" cy="6523990"/>
          </a:xfrm>
          <a:prstGeom prst="rect">
            <a:avLst/>
          </a:prstGeom>
        </p:spPr>
      </p:pic>
      <p:sp>
        <p:nvSpPr>
          <p:cNvPr id="2" name="Text Box 1"/>
          <p:cNvSpPr txBox="1"/>
          <p:nvPr/>
        </p:nvSpPr>
        <p:spPr>
          <a:xfrm>
            <a:off x="-106680" y="715645"/>
            <a:ext cx="4191000" cy="2214880"/>
          </a:xfrm>
          <a:prstGeom prst="rect">
            <a:avLst/>
          </a:prstGeom>
          <a:noFill/>
        </p:spPr>
        <p:txBody>
          <a:bodyPr wrap="square" rtlCol="0" anchor="t">
            <a:spAutoFit/>
          </a:bodyPr>
          <a:p>
            <a:pPr marL="0" indent="0" algn="ctr">
              <a:buNone/>
            </a:pPr>
            <a:r>
              <a:rPr lang="en-US" sz="2300" b="1">
                <a:sym typeface="+mn-ea"/>
              </a:rPr>
              <a:t>The Angelic Infiltration  </a:t>
            </a:r>
            <a:endParaRPr lang="en-US" sz="2300" b="1">
              <a:sym typeface="+mn-ea"/>
            </a:endParaRPr>
          </a:p>
          <a:p>
            <a:pPr marL="0" indent="0" algn="ctr">
              <a:buNone/>
            </a:pPr>
            <a:r>
              <a:rPr lang="en-US" sz="2300" b="1">
                <a:sym typeface="+mn-ea"/>
              </a:rPr>
              <a:t>(Part One: Genesis 6:1-13)</a:t>
            </a:r>
            <a:endParaRPr lang="en-US" sz="2300" b="1">
              <a:sym typeface="+mn-ea"/>
            </a:endParaRPr>
          </a:p>
          <a:p>
            <a:pPr marL="0" indent="0" algn="ctr">
              <a:buNone/>
            </a:pPr>
            <a:endParaRPr lang="en-US" sz="2300" b="1">
              <a:sym typeface="+mn-ea"/>
            </a:endParaRPr>
          </a:p>
          <a:p>
            <a:pPr marL="0" indent="0" algn="ctr">
              <a:buNone/>
            </a:pPr>
            <a:r>
              <a:rPr lang="en-US" sz="2300" b="1">
                <a:sym typeface="+mn-ea"/>
              </a:rPr>
              <a:t>Davao, 25-26 Aug 2024</a:t>
            </a:r>
            <a:endParaRPr lang="en-US" sz="2300" b="1">
              <a:sym typeface="+mn-ea"/>
            </a:endParaRPr>
          </a:p>
          <a:p>
            <a:pPr marL="0" indent="0" algn="ctr">
              <a:buNone/>
            </a:pPr>
            <a:endParaRPr lang="en-US" sz="2300" b="1">
              <a:sym typeface="+mn-ea"/>
            </a:endParaRPr>
          </a:p>
          <a:p>
            <a:pPr marL="0" indent="0" algn="ctr">
              <a:buNone/>
            </a:pPr>
            <a:r>
              <a:rPr lang="en-US" sz="2300" b="1">
                <a:sym typeface="+mn-ea"/>
              </a:rPr>
              <a:t>Teacher: Tim McLachlan</a:t>
            </a:r>
            <a:endParaRPr lang="en-US" sz="2300" b="1">
              <a:sym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p:txBody>
          <a:bodyPr/>
          <a:p>
            <a:endParaRPr lang="en-US"/>
          </a:p>
          <a:p>
            <a:pPr marL="0" indent="0" algn="ctr">
              <a:buNone/>
            </a:pPr>
            <a:r>
              <a:rPr lang="en-US" b="1"/>
              <a:t>Genesis 6.4 </a:t>
            </a:r>
            <a:endParaRPr lang="en-US" b="1"/>
          </a:p>
          <a:p>
            <a:pPr marL="0" indent="0">
              <a:buNone/>
            </a:pPr>
            <a:r>
              <a:rPr lang="en-US"/>
              <a:t> " There were giants in the earth in those days. And also after that, when the sons of God came in to the daughters of men, and they bore to them, they were mighty men who existed of old, men of renown."</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4460" y="2898458"/>
            <a:ext cx="9144000" cy="2387600"/>
          </a:xfrm>
        </p:spPr>
        <p:txBody>
          <a:bodyPr>
            <a:normAutofit fontScale="90000"/>
          </a:bodyPr>
          <a:lstStyle/>
          <a:p>
            <a:r>
              <a:rPr lang="en-US" sz="3600" dirty="0">
                <a:latin typeface="+mn-lt"/>
                <a:cs typeface="+mn-lt"/>
              </a:rPr>
              <a:t>Genesis 6:4a</a:t>
            </a:r>
            <a:br>
              <a:rPr lang="en-US" sz="3600" dirty="0">
                <a:latin typeface="+mn-lt"/>
                <a:cs typeface="+mn-lt"/>
              </a:rPr>
            </a:br>
            <a:br>
              <a:rPr lang="en-US" sz="3600" dirty="0">
                <a:latin typeface="+mn-lt"/>
                <a:cs typeface="+mn-lt"/>
              </a:rPr>
            </a:br>
            <a:r>
              <a:rPr lang="en-US" sz="3600" dirty="0">
                <a:latin typeface="+mn-lt"/>
                <a:cs typeface="+mn-lt"/>
              </a:rPr>
              <a:t> “</a:t>
            </a:r>
            <a:r>
              <a:rPr lang="en-US" sz="3600" b="1" dirty="0">
                <a:latin typeface="+mn-lt"/>
                <a:cs typeface="+mn-lt"/>
              </a:rPr>
              <a:t>There were giants [ הנפלים / ha nephilim - fallen ones]  in the earth in those days. </a:t>
            </a:r>
            <a:r>
              <a:rPr lang="en-US" sz="3600" b="1" dirty="0">
                <a:latin typeface="+mn-lt"/>
                <a:cs typeface="+mn-lt"/>
              </a:rPr>
              <a:t> </a:t>
            </a:r>
            <a:r>
              <a:rPr lang="en-US" sz="3600" dirty="0">
                <a:latin typeface="+mn-lt"/>
                <a:cs typeface="+mn-lt"/>
              </a:rPr>
              <a:t>[the days of Noah].”</a:t>
            </a:r>
            <a:br>
              <a:rPr lang="en-US" sz="3600" dirty="0">
                <a:latin typeface="+mn-lt"/>
                <a:cs typeface="+mn-lt"/>
              </a:rPr>
            </a:br>
            <a:br>
              <a:rPr lang="en-US" sz="3600" dirty="0">
                <a:latin typeface="+mn-lt"/>
                <a:cs typeface="+mn-lt"/>
              </a:rPr>
            </a:br>
            <a:r>
              <a:rPr lang="en-US" sz="3600" dirty="0">
                <a:latin typeface="+mn-lt"/>
                <a:cs typeface="+mn-lt"/>
              </a:rPr>
              <a:t> The Hebrew word </a:t>
            </a:r>
            <a:r>
              <a:rPr lang="en-US" sz="3600" b="1" dirty="0">
                <a:latin typeface="+mn-lt"/>
                <a:cs typeface="+mn-lt"/>
              </a:rPr>
              <a:t>nephalim</a:t>
            </a:r>
            <a:r>
              <a:rPr lang="en-US" sz="3600" dirty="0">
                <a:latin typeface="+mn-lt"/>
                <a:cs typeface="+mn-lt"/>
              </a:rPr>
              <a:t> means fallen ones. </a:t>
            </a:r>
            <a:br>
              <a:rPr lang="en-US" sz="3600" dirty="0">
                <a:latin typeface="+mn-lt"/>
                <a:cs typeface="+mn-lt"/>
              </a:rPr>
            </a:br>
            <a:r>
              <a:rPr lang="en-US" sz="3600" dirty="0">
                <a:latin typeface="+mn-lt"/>
                <a:cs typeface="+mn-lt"/>
              </a:rPr>
              <a:t>They had fallen from the human race in that they were no longer true humanity. </a:t>
            </a:r>
            <a:endParaRPr lang="en-US" sz="3600" dirty="0">
              <a:latin typeface="+mn-lt"/>
              <a:cs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1323340"/>
            <a:ext cx="10515600" cy="4853940"/>
          </a:xfrm>
        </p:spPr>
        <p:txBody>
          <a:bodyPr>
            <a:normAutofit lnSpcReduction="10000"/>
          </a:bodyPr>
          <a:p>
            <a:pPr marL="0" indent="0" algn="ctr">
              <a:buNone/>
            </a:pPr>
            <a:r>
              <a:rPr lang="en-US"/>
              <a:t> Genesis 6:4b    </a:t>
            </a:r>
            <a:endParaRPr lang="en-US"/>
          </a:p>
          <a:p>
            <a:pPr marL="0" indent="0">
              <a:buNone/>
            </a:pPr>
            <a:r>
              <a:rPr lang="en-US"/>
              <a:t> </a:t>
            </a:r>
            <a:endParaRPr lang="en-US"/>
          </a:p>
          <a:p>
            <a:pPr marL="0" indent="0" algn="ctr">
              <a:buNone/>
            </a:pPr>
            <a:r>
              <a:rPr lang="en-US" b="1">
                <a:sym typeface="+mn-ea"/>
              </a:rPr>
              <a:t>“This was the cause: .... ”</a:t>
            </a:r>
            <a:endParaRPr lang="en-US" b="1">
              <a:sym typeface="+mn-ea"/>
            </a:endParaRPr>
          </a:p>
          <a:p>
            <a:pPr marL="0" indent="0" algn="ctr">
              <a:buNone/>
            </a:pPr>
            <a:endParaRPr lang="en-US"/>
          </a:p>
          <a:p>
            <a:pPr marL="0" indent="0">
              <a:buNone/>
            </a:pPr>
            <a:r>
              <a:rPr lang="en-US"/>
              <a:t>Usually translated “also after that” because translators emphasize the single Hebrew word 'akree' (after). However, this translation does not make sense in any way, and there are actually four words here, a Hebrew idiom: </a:t>
            </a:r>
            <a:endParaRPr lang="en-US"/>
          </a:p>
          <a:p>
            <a:pPr marL="0" indent="0">
              <a:buNone/>
            </a:pPr>
            <a:endParaRPr lang="en-US"/>
          </a:p>
          <a:p>
            <a:pPr marL="0" indent="0" algn="ctr">
              <a:buNone/>
            </a:pPr>
            <a:r>
              <a:rPr lang="en-US" b="1"/>
              <a:t>אשׁר   כן    אחרי   וגם    ve gam  akrey  ken asher   </a:t>
            </a:r>
            <a:endParaRPr lang="en-US"/>
          </a:p>
          <a:p>
            <a:endParaRPr lang="en-US"/>
          </a:p>
          <a:p>
            <a:pPr marL="0" indent="0">
              <a:buNone/>
            </a:pPr>
            <a:endParaRPr lang="en-US"/>
          </a:p>
          <a:p>
            <a:endParaRPr lang="en-US"/>
          </a:p>
          <a:p>
            <a:pPr marL="0" indent="0" algn="ctr">
              <a:buNone/>
            </a:pP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922020" y="1252855"/>
            <a:ext cx="10515600" cy="4351338"/>
          </a:xfrm>
        </p:spPr>
        <p:txBody>
          <a:bodyPr>
            <a:normAutofit fontScale="90000" lnSpcReduction="10000"/>
          </a:bodyPr>
          <a:p>
            <a:pPr marL="0" indent="0" algn="ctr">
              <a:buNone/>
            </a:pPr>
            <a:r>
              <a:rPr lang="en-US"/>
              <a:t>Genesis 6:4c  </a:t>
            </a:r>
            <a:endParaRPr lang="en-US"/>
          </a:p>
          <a:p>
            <a:pPr marL="0" indent="0" algn="ctr">
              <a:buNone/>
            </a:pPr>
            <a:endParaRPr lang="en-US"/>
          </a:p>
          <a:p>
            <a:pPr marL="0" indent="0" algn="ctr">
              <a:buNone/>
            </a:pPr>
            <a:r>
              <a:rPr lang="en-US"/>
              <a:t>“</a:t>
            </a:r>
            <a:r>
              <a:rPr lang="en-US" b="1"/>
              <a:t>the sons of God</a:t>
            </a:r>
            <a:r>
              <a:rPr lang="en-US"/>
              <a:t> [fallen angels, ‘bene ha elohim’ Job 1:6, 2:1, 38:7] </a:t>
            </a:r>
            <a:endParaRPr lang="en-US"/>
          </a:p>
          <a:p>
            <a:pPr marL="0" indent="0" algn="ctr">
              <a:buNone/>
            </a:pPr>
            <a:r>
              <a:rPr lang="en-US" b="1"/>
              <a:t>came into</a:t>
            </a:r>
            <a:r>
              <a:rPr lang="en-US"/>
              <a:t> [bo + subject + al = sons of God came into] </a:t>
            </a:r>
            <a:endParaRPr lang="en-US"/>
          </a:p>
          <a:p>
            <a:pPr marL="0" indent="0" algn="ctr">
              <a:buNone/>
            </a:pPr>
            <a:r>
              <a:rPr lang="en-US" b="1"/>
              <a:t>the daughters of men</a:t>
            </a:r>
            <a:r>
              <a:rPr lang="en-US"/>
              <a:t> (ha adam: Technical term for ‘human being’ (Gen. 1:26; ) </a:t>
            </a:r>
            <a:endParaRPr lang="en-US"/>
          </a:p>
          <a:p>
            <a:endParaRPr lang="en-US"/>
          </a:p>
          <a:p>
            <a:pPr marL="0" indent="0">
              <a:buNone/>
            </a:pPr>
            <a:r>
              <a:rPr lang="en-US"/>
              <a:t>The 'sons of God' (also in Gen. 6:2) is a term used for all the angels (elect and fallen eg. Job 1:6; 2:1 and Job 38:7, where they are also called 'stars of the morning' ). However, in this context we know that this is speaking of fallen angels as they are trying to destroy the genealogical line of the humanity of Jesus Christ!</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p:txBody>
          <a:bodyPr/>
          <a:p>
            <a:pPr marL="0" indent="0" algn="ctr">
              <a:buNone/>
            </a:pPr>
            <a:r>
              <a:rPr lang="en-US"/>
              <a:t>Genesis 6:4d</a:t>
            </a:r>
            <a:endParaRPr lang="en-US"/>
          </a:p>
          <a:p>
            <a:endParaRPr lang="en-US"/>
          </a:p>
          <a:p>
            <a:pPr marL="0" indent="0">
              <a:buNone/>
            </a:pPr>
            <a:r>
              <a:rPr lang="en-US"/>
              <a:t>“</a:t>
            </a:r>
            <a:r>
              <a:rPr lang="en-US" b="1"/>
              <a:t>and they</a:t>
            </a:r>
            <a:r>
              <a:rPr lang="en-US"/>
              <a:t> [the women] </a:t>
            </a:r>
            <a:r>
              <a:rPr lang="en-US" b="1"/>
              <a:t>gave birth</a:t>
            </a:r>
            <a:r>
              <a:rPr lang="en-US"/>
              <a:t> [yalad, normal method of giving birth] </a:t>
            </a:r>
            <a:r>
              <a:rPr lang="en-US" b="1"/>
              <a:t>to them</a:t>
            </a:r>
            <a:r>
              <a:rPr lang="en-US"/>
              <a:t> [these fallen angels], </a:t>
            </a:r>
            <a:r>
              <a:rPr lang="en-US" b="1"/>
              <a:t>the same</a:t>
            </a:r>
            <a:r>
              <a:rPr lang="en-US"/>
              <a:t> [aforementioned nephilim, referring to 6:4a, the beginning of the paragraph] </a:t>
            </a:r>
            <a:r>
              <a:rPr lang="en-US" b="1"/>
              <a:t>who became mighty ones</a:t>
            </a:r>
            <a:r>
              <a:rPr lang="en-US"/>
              <a:t> [gibboreem – ‘might ones’ NOT ‘mighty men’]</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768350"/>
            <a:ext cx="10515600" cy="5408930"/>
          </a:xfrm>
        </p:spPr>
        <p:txBody>
          <a:bodyPr>
            <a:normAutofit fontScale="90000" lnSpcReduction="10000"/>
          </a:bodyPr>
          <a:p>
            <a:pPr marL="0" indent="0">
              <a:buNone/>
            </a:pPr>
            <a:r>
              <a:rPr lang="en-US"/>
              <a:t>Genesis 6:4e </a:t>
            </a:r>
            <a:endParaRPr lang="en-US"/>
          </a:p>
          <a:p>
            <a:pPr marL="0" indent="0">
              <a:buNone/>
            </a:pPr>
            <a:endParaRPr lang="en-US" b="1"/>
          </a:p>
          <a:p>
            <a:pPr marL="0" indent="0">
              <a:buNone/>
            </a:pPr>
            <a:r>
              <a:rPr lang="en-US" b="1"/>
              <a:t>which were of old</a:t>
            </a:r>
            <a:r>
              <a:rPr lang="en-US"/>
              <a:t> [עלם – olam, forever, mythological status], </a:t>
            </a:r>
            <a:r>
              <a:rPr lang="en-US" b="1"/>
              <a:t>individuals </a:t>
            </a:r>
            <a:r>
              <a:rPr lang="en-US"/>
              <a:t> [</a:t>
            </a:r>
            <a:r>
              <a:rPr lang="en-US">
                <a:solidFill>
                  <a:srgbClr val="FF0000"/>
                </a:solidFill>
              </a:rPr>
              <a:t>אִישׁ/ ish, not ‘adam</a:t>
            </a:r>
            <a:r>
              <a:rPr lang="en-US"/>
              <a:t>’] </a:t>
            </a:r>
            <a:r>
              <a:rPr lang="en-US" b="1"/>
              <a:t>of renown</a:t>
            </a:r>
            <a:r>
              <a:rPr lang="en-US"/>
              <a:t>.” </a:t>
            </a:r>
            <a:endParaRPr lang="en-US"/>
          </a:p>
          <a:p>
            <a:pPr marL="0" indent="0">
              <a:buNone/>
            </a:pPr>
            <a:endParaRPr lang="en-US"/>
          </a:p>
          <a:p>
            <a:r>
              <a:rPr lang="en-US"/>
              <a:t>Difference between Adam and Ish: Adam is technical, referring more to the physical, human aspect– more like ‘human’ or just ‘male’ The word ‘Adam’ is related to ‘dam’ which means ‘red’ and ‘ha adamah’ the earth/soil. (Because he was created from the mineral elements found in the soil).</a:t>
            </a:r>
            <a:endParaRPr lang="en-US"/>
          </a:p>
          <a:p>
            <a:endParaRPr lang="en-US"/>
          </a:p>
          <a:p>
            <a:r>
              <a:rPr lang="en-US"/>
              <a:t>As a technical term ‘ האדם / ha adam (with the article) is ‘the man’ but in English Bibles they also use it to refer to Adam, the individual (translations are very inconsistent with this: For example the KJV will use the terms interchangeably throughout Gen. 2).  </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977265" y="1252855"/>
            <a:ext cx="10515600" cy="4351338"/>
          </a:xfrm>
        </p:spPr>
        <p:txBody>
          <a:bodyPr/>
          <a:p>
            <a:pPr marL="0" indent="0">
              <a:buNone/>
            </a:pPr>
            <a:r>
              <a:rPr lang="en-US">
                <a:sym typeface="+mn-ea"/>
              </a:rPr>
              <a:t>Genesis 6:4e </a:t>
            </a:r>
            <a:endParaRPr lang="en-US">
              <a:sym typeface="+mn-ea"/>
            </a:endParaRPr>
          </a:p>
          <a:p>
            <a:pPr marL="0" indent="0">
              <a:buNone/>
            </a:pPr>
            <a:r>
              <a:rPr lang="en-US" b="1">
                <a:sym typeface="+mn-ea"/>
              </a:rPr>
              <a:t>which were of old</a:t>
            </a:r>
            <a:r>
              <a:rPr lang="en-US">
                <a:sym typeface="+mn-ea"/>
              </a:rPr>
              <a:t> [עלם – olam, forever], </a:t>
            </a:r>
            <a:r>
              <a:rPr lang="en-US" b="1">
                <a:sym typeface="+mn-ea"/>
              </a:rPr>
              <a:t>men</a:t>
            </a:r>
            <a:r>
              <a:rPr lang="en-US">
                <a:sym typeface="+mn-ea"/>
              </a:rPr>
              <a:t> [אִישׁ/ eesh, not ‘adam’] </a:t>
            </a:r>
            <a:r>
              <a:rPr lang="en-US" b="1">
                <a:sym typeface="+mn-ea"/>
              </a:rPr>
              <a:t>of renown</a:t>
            </a:r>
            <a:r>
              <a:rPr lang="en-US">
                <a:sym typeface="+mn-ea"/>
              </a:rPr>
              <a:t>.”</a:t>
            </a:r>
            <a:endParaRPr lang="en-US">
              <a:sym typeface="+mn-ea"/>
            </a:endParaRPr>
          </a:p>
          <a:p>
            <a:pPr marL="0" indent="0">
              <a:buNone/>
            </a:pPr>
            <a:endParaRPr lang="en-US"/>
          </a:p>
          <a:p>
            <a:r>
              <a:rPr lang="en-US"/>
              <a:t>Ish = husband and wife. “Ish” is even used for animals in Gen. 7:2, describing the ‘male (“eesh”) and his female (eeshah), emphasizing the relationship aspect. </a:t>
            </a:r>
            <a:endParaRPr lang="en-US"/>
          </a:p>
          <a:p>
            <a:r>
              <a:rPr lang="en-US"/>
              <a:t>Used for angels too (Dan 9:21  yes, while I was speaking in prayer, even the man (“eesh”) Gabriel), </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323975" y="2983230"/>
            <a:ext cx="10233025" cy="1325880"/>
          </a:xfrm>
        </p:spPr>
        <p:txBody>
          <a:bodyPr>
            <a:normAutofit fontScale="90000"/>
          </a:bodyPr>
          <a:p>
            <a:pPr algn="ctr"/>
            <a:r>
              <a:rPr lang="en-US" sz="3335" b="1" dirty="0">
                <a:latin typeface="+mn-lt"/>
                <a:cs typeface="+mn-lt"/>
                <a:sym typeface="+mn-ea"/>
              </a:rPr>
              <a:t>(Genesis 6:4)</a:t>
            </a:r>
            <a:br>
              <a:rPr lang="en-US" sz="3335" b="1" dirty="0">
                <a:latin typeface="+mn-lt"/>
                <a:cs typeface="+mn-lt"/>
                <a:sym typeface="+mn-ea"/>
              </a:rPr>
            </a:br>
            <a:br>
              <a:rPr lang="en-US" sz="3335" b="1" dirty="0">
                <a:latin typeface="+mn-lt"/>
                <a:cs typeface="+mn-lt"/>
                <a:sym typeface="+mn-ea"/>
              </a:rPr>
            </a:br>
            <a:r>
              <a:rPr lang="en-US" sz="3335" b="1" dirty="0">
                <a:latin typeface="+mn-lt"/>
                <a:cs typeface="+mn-lt"/>
                <a:sym typeface="+mn-ea"/>
              </a:rPr>
              <a:t>There were nephilim in the earth in those days. </a:t>
            </a:r>
            <a:r>
              <a:rPr lang="en-US" sz="3335" b="1">
                <a:latin typeface="+mn-lt"/>
                <a:cs typeface="+mn-lt"/>
                <a:sym typeface="+mn-ea"/>
              </a:rPr>
              <a:t>This was the cause:</a:t>
            </a:r>
            <a:r>
              <a:rPr lang="en-US" sz="3335" b="1" dirty="0">
                <a:latin typeface="+mn-lt"/>
                <a:cs typeface="+mn-lt"/>
                <a:sym typeface="+mn-ea"/>
              </a:rPr>
              <a:t> </a:t>
            </a:r>
            <a:r>
              <a:rPr lang="en-US" sz="3335" b="1">
                <a:latin typeface="+mn-lt"/>
                <a:cs typeface="+mn-lt"/>
                <a:sym typeface="+mn-ea"/>
              </a:rPr>
              <a:t>the sons of God came into the daughters of men and they </a:t>
            </a:r>
            <a:r>
              <a:rPr lang="en-US" sz="3335">
                <a:latin typeface="+mn-lt"/>
                <a:cs typeface="+mn-lt"/>
                <a:sym typeface="+mn-ea"/>
              </a:rPr>
              <a:t>[the women]</a:t>
            </a:r>
            <a:r>
              <a:rPr lang="en-US" sz="3335" b="1">
                <a:latin typeface="+mn-lt"/>
                <a:cs typeface="+mn-lt"/>
                <a:sym typeface="+mn-ea"/>
              </a:rPr>
              <a:t> gave birth to them </a:t>
            </a:r>
            <a:r>
              <a:rPr lang="en-US" sz="3335">
                <a:latin typeface="+mn-lt"/>
                <a:cs typeface="+mn-lt"/>
                <a:sym typeface="+mn-ea"/>
              </a:rPr>
              <a:t>[these fallen angels]</a:t>
            </a:r>
            <a:r>
              <a:rPr lang="en-US" sz="3335" b="1">
                <a:latin typeface="+mn-lt"/>
                <a:cs typeface="+mn-lt"/>
                <a:sym typeface="+mn-ea"/>
              </a:rPr>
              <a:t>, the same</a:t>
            </a:r>
            <a:r>
              <a:rPr lang="en-US" sz="3335">
                <a:latin typeface="+mn-lt"/>
                <a:cs typeface="+mn-lt"/>
                <a:sym typeface="+mn-ea"/>
              </a:rPr>
              <a:t> [aforementioned nephilim]</a:t>
            </a:r>
            <a:r>
              <a:rPr lang="en-US" sz="3335" b="1">
                <a:latin typeface="+mn-lt"/>
                <a:cs typeface="+mn-lt"/>
                <a:sym typeface="+mn-ea"/>
              </a:rPr>
              <a:t> who became mighty ones,</a:t>
            </a:r>
            <a:br>
              <a:rPr lang="en-US" sz="3335" b="1">
                <a:latin typeface="+mn-lt"/>
                <a:cs typeface="+mn-lt"/>
                <a:sym typeface="+mn-ea"/>
              </a:rPr>
            </a:br>
            <a:r>
              <a:rPr lang="en-US" sz="3335" b="1">
                <a:latin typeface="+mn-lt"/>
                <a:cs typeface="+mn-lt"/>
                <a:sym typeface="+mn-ea"/>
              </a:rPr>
              <a:t>which were of old </a:t>
            </a:r>
            <a:r>
              <a:rPr lang="en-US" sz="3335">
                <a:latin typeface="+mn-lt"/>
                <a:cs typeface="+mn-lt"/>
                <a:sym typeface="+mn-ea"/>
              </a:rPr>
              <a:t>[forever, mythological]</a:t>
            </a:r>
            <a:r>
              <a:rPr lang="en-US" sz="3335" b="1">
                <a:latin typeface="+mn-lt"/>
                <a:cs typeface="+mn-lt"/>
                <a:sym typeface="+mn-ea"/>
              </a:rPr>
              <a:t>, individuals of renown.” </a:t>
            </a:r>
            <a:br>
              <a:rPr lang="en-US" b="1" dirty="0">
                <a:latin typeface="+mn-lt"/>
                <a:cs typeface="+mn-lt"/>
                <a:sym typeface="+mn-ea"/>
              </a:rPr>
            </a:br>
            <a:endParaRPr lang="en-US" b="1">
              <a:latin typeface="+mn-lt"/>
              <a:cs typeface="+mn-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descr="Genesis 6 4 Woman Marries Angel"/>
          <p:cNvPicPr>
            <a:picLocks noChangeAspect="1"/>
          </p:cNvPicPr>
          <p:nvPr>
            <p:ph idx="1"/>
          </p:nvPr>
        </p:nvPicPr>
        <p:blipFill>
          <a:blip r:embed="rId1"/>
          <a:stretch>
            <a:fillRect/>
          </a:stretch>
        </p:blipFill>
        <p:spPr>
          <a:xfrm>
            <a:off x="3774440" y="198120"/>
            <a:ext cx="4823460" cy="646176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descr="Genesis 6 4 Nephilim family"/>
          <p:cNvPicPr>
            <a:picLocks noChangeAspect="1"/>
          </p:cNvPicPr>
          <p:nvPr>
            <p:ph idx="1"/>
          </p:nvPr>
        </p:nvPicPr>
        <p:blipFill>
          <a:blip r:embed="rId1"/>
          <a:stretch>
            <a:fillRect/>
          </a:stretch>
        </p:blipFill>
        <p:spPr>
          <a:xfrm>
            <a:off x="3688715" y="167005"/>
            <a:ext cx="5111750" cy="652399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p:sp>
        <p:nvSpPr>
          <p:cNvPr id="3" name="Content Placeholder 2"/>
          <p:cNvSpPr>
            <a:spLocks noGrp="1"/>
          </p:cNvSpPr>
          <p:nvPr>
            <p:ph idx="1"/>
          </p:nvPr>
        </p:nvSpPr>
        <p:spPr>
          <a:xfrm>
            <a:off x="780415" y="1252855"/>
            <a:ext cx="10515600" cy="4351338"/>
          </a:xfrm>
        </p:spPr>
        <p:txBody>
          <a:bodyPr/>
          <a:p>
            <a:pPr marL="0" indent="0" algn="ctr">
              <a:buNone/>
            </a:pPr>
            <a:r>
              <a:rPr lang="en-US"/>
              <a:t>The conference videos which accompany this </a:t>
            </a:r>
            <a:endParaRPr lang="en-US"/>
          </a:p>
          <a:p>
            <a:pPr marL="0" indent="0" algn="ctr">
              <a:buNone/>
            </a:pPr>
            <a:r>
              <a:rPr lang="en-US"/>
              <a:t>slide show may be found here:</a:t>
            </a:r>
            <a:endParaRPr lang="en-US"/>
          </a:p>
          <a:p>
            <a:pPr marL="0" indent="0" algn="ctr">
              <a:buNone/>
            </a:pPr>
            <a:endParaRPr lang="en-US"/>
          </a:p>
          <a:p>
            <a:pPr marL="0" indent="0" algn="ctr">
              <a:buNone/>
            </a:pPr>
            <a:r>
              <a:rPr lang="en-US"/>
              <a:t>https://www.ibdoctrine.org/angelic-infiltration</a:t>
            </a:r>
            <a:endParaRPr lang="en-US"/>
          </a:p>
          <a:p>
            <a:pPr marL="0" indent="0" algn="ctr">
              <a:buNone/>
            </a:pPr>
            <a:endParaRPr lang="en-US"/>
          </a:p>
          <a:p>
            <a:pPr marL="0" indent="0" algn="ctr">
              <a:buNone/>
            </a:pPr>
            <a:r>
              <a:rPr lang="en-US"/>
              <a:t>For further information please contact Pastor Tim at:</a:t>
            </a:r>
            <a:endParaRPr lang="en-US"/>
          </a:p>
          <a:p>
            <a:pPr marL="0" indent="0" algn="ctr">
              <a:buNone/>
            </a:pPr>
            <a:endParaRPr lang="en-US"/>
          </a:p>
          <a:p>
            <a:pPr marL="0" indent="0" algn="ctr">
              <a:buNone/>
            </a:pPr>
            <a:r>
              <a:rPr lang="en-US"/>
              <a:t>sawokproductions@yahoo.com</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3250" y="1504633"/>
            <a:ext cx="9144000" cy="2387600"/>
          </a:xfrm>
        </p:spPr>
        <p:txBody>
          <a:bodyPr>
            <a:normAutofit fontScale="90000"/>
          </a:bodyPr>
          <a:lstStyle/>
          <a:p>
            <a:r>
              <a:rPr lang="en-US" sz="3600" dirty="0">
                <a:latin typeface="+mn-lt"/>
                <a:cs typeface="+mn-lt"/>
              </a:rPr>
              <a:t>Gen 6:5  </a:t>
            </a:r>
            <a:br>
              <a:rPr lang="en-US" sz="3600" dirty="0">
                <a:latin typeface="+mn-lt"/>
                <a:cs typeface="+mn-lt"/>
              </a:rPr>
            </a:br>
            <a:r>
              <a:rPr lang="en-US" sz="3600" dirty="0">
                <a:latin typeface="+mn-lt"/>
                <a:cs typeface="+mn-lt"/>
              </a:rPr>
              <a:t>And Jehovah saw that the wickedness of man was great in the earth, and every imagination of the thoughts of his heart was only evil continually. </a:t>
            </a:r>
            <a:endParaRPr lang="en-US" sz="3600" dirty="0">
              <a:latin typeface="+mn-lt"/>
              <a:cs typeface="+mn-lt"/>
            </a:endParaRPr>
          </a:p>
        </p:txBody>
      </p:sp>
      <p:pic>
        <p:nvPicPr>
          <p:cNvPr id="8" name="Content Placeholder 7" descr="Gen 6 5"/>
          <p:cNvPicPr>
            <a:picLocks noChangeAspect="1"/>
          </p:cNvPicPr>
          <p:nvPr>
            <p:ph idx="1"/>
          </p:nvPr>
        </p:nvPicPr>
        <p:blipFill>
          <a:blip r:embed="rId1"/>
          <a:stretch>
            <a:fillRect/>
          </a:stretch>
        </p:blipFill>
        <p:spPr>
          <a:xfrm>
            <a:off x="368935" y="54610"/>
            <a:ext cx="11577320" cy="645604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986155" y="1007110"/>
            <a:ext cx="10515600" cy="4351338"/>
          </a:xfrm>
        </p:spPr>
        <p:txBody>
          <a:bodyPr>
            <a:normAutofit/>
          </a:bodyPr>
          <a:p>
            <a:pPr marL="0" indent="0" algn="ctr">
              <a:buNone/>
            </a:pPr>
            <a:endParaRPr lang="en-US"/>
          </a:p>
          <a:p>
            <a:pPr marL="0" indent="0" algn="ctr">
              <a:buNone/>
            </a:pPr>
            <a:endParaRPr lang="en-US"/>
          </a:p>
          <a:p>
            <a:pPr marL="0" indent="0" algn="ctr">
              <a:buNone/>
            </a:pPr>
            <a:r>
              <a:rPr lang="en-US"/>
              <a:t>Genesis 6:6 </a:t>
            </a:r>
            <a:endParaRPr lang="en-US"/>
          </a:p>
          <a:p>
            <a:pPr marL="0" indent="0" algn="ctr">
              <a:buNone/>
            </a:pPr>
            <a:endParaRPr lang="en-US"/>
          </a:p>
          <a:p>
            <a:pPr marL="0" indent="0" algn="ctr">
              <a:buNone/>
            </a:pPr>
            <a:r>
              <a:rPr lang="en-US"/>
              <a:t> And Jehovah </a:t>
            </a:r>
            <a:r>
              <a:rPr lang="en-US">
                <a:solidFill>
                  <a:srgbClr val="FF0000"/>
                </a:solidFill>
              </a:rPr>
              <a:t>repented/regretted</a:t>
            </a:r>
            <a:r>
              <a:rPr lang="en-US"/>
              <a:t> [nacham] that He had made man on the earth, and He was </a:t>
            </a:r>
            <a:r>
              <a:rPr lang="en-US">
                <a:solidFill>
                  <a:srgbClr val="FF0000"/>
                </a:solidFill>
              </a:rPr>
              <a:t>angry/grieved</a:t>
            </a:r>
            <a:r>
              <a:rPr lang="en-US"/>
              <a:t> [atsab] to His</a:t>
            </a:r>
            <a:r>
              <a:rPr lang="en-US">
                <a:solidFill>
                  <a:srgbClr val="FF0000"/>
                </a:solidFill>
              </a:rPr>
              <a:t> heart</a:t>
            </a:r>
            <a:r>
              <a:rPr lang="en-US"/>
              <a:t> [lev].</a:t>
            </a:r>
            <a:endParaRPr lang="en-US"/>
          </a:p>
          <a:p>
            <a:pPr marL="0" indent="0" algn="ctr">
              <a:buNone/>
            </a:pPr>
            <a:endParaRPr lang="en-US"/>
          </a:p>
          <a:p>
            <a:pPr marL="0" indent="0" algn="ctr">
              <a:buNone/>
            </a:pP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699770" y="1252855"/>
            <a:ext cx="10515600" cy="4351338"/>
          </a:xfrm>
        </p:spPr>
        <p:txBody>
          <a:bodyPr/>
          <a:p>
            <a:pPr marL="0" indent="0" algn="ctr">
              <a:buNone/>
            </a:pPr>
            <a:r>
              <a:rPr lang="en-US">
                <a:sym typeface="+mn-ea"/>
              </a:rPr>
              <a:t>Anthropopathism : anthropos and pathism (emotion) /  Anthropomorphism : anthropos and morphism (shape)</a:t>
            </a:r>
            <a:endParaRPr lang="en-US"/>
          </a:p>
          <a:p>
            <a:pPr marL="0" indent="0" algn="ctr">
              <a:buNone/>
            </a:pPr>
            <a:endParaRPr lang="en-US"/>
          </a:p>
          <a:p>
            <a:pPr marL="0" indent="0" algn="ctr">
              <a:buNone/>
            </a:pPr>
            <a:endParaRPr lang="en-US"/>
          </a:p>
          <a:p>
            <a:pPr marL="0" indent="0" algn="ctr">
              <a:buNone/>
            </a:pPr>
            <a:r>
              <a:rPr lang="en-US"/>
              <a:t>Anthropopathism and Anthropomorphism is used in Scripture so that God can reveal his character, attributes, and policy in a way that man can understand.</a:t>
            </a:r>
            <a:endParaRPr lang="en-US"/>
          </a:p>
          <a:p>
            <a:pPr marL="0" indent="0" algn="ctr">
              <a:buNone/>
            </a:pPr>
            <a:r>
              <a:rPr lang="en-US"/>
              <a:t>“I love Jacob, I hate Esau” (Romans 9:13) / “Evil in the eyes of God”</a:t>
            </a:r>
            <a:endParaRPr lang="en-US"/>
          </a:p>
          <a:p>
            <a:pPr marL="0" indent="0" algn="ctr">
              <a:buNone/>
            </a:pPr>
            <a:r>
              <a:rPr lang="en-US"/>
              <a:t> “he created the stars with his fingers” (Ps. 8:3)</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sz="half" idx="1"/>
          </p:nvPr>
        </p:nvPicPr>
        <p:blipFill>
          <a:blip r:embed="rId1"/>
          <a:stretch>
            <a:fillRect/>
          </a:stretch>
        </p:blipFill>
        <p:spPr>
          <a:xfrm>
            <a:off x="330200" y="226060"/>
            <a:ext cx="5450840" cy="3564255"/>
          </a:xfrm>
          <a:prstGeom prst="rect">
            <a:avLst/>
          </a:prstGeom>
        </p:spPr>
      </p:pic>
      <p:pic>
        <p:nvPicPr>
          <p:cNvPr id="10" name="Picture 9"/>
          <p:cNvPicPr>
            <a:picLocks noChangeAspect="1"/>
          </p:cNvPicPr>
          <p:nvPr/>
        </p:nvPicPr>
        <p:blipFill>
          <a:blip r:embed="rId2"/>
          <a:stretch>
            <a:fillRect/>
          </a:stretch>
        </p:blipFill>
        <p:spPr>
          <a:xfrm>
            <a:off x="3721100" y="3950335"/>
            <a:ext cx="4566920" cy="2590165"/>
          </a:xfrm>
          <a:prstGeom prst="rect">
            <a:avLst/>
          </a:prstGeom>
        </p:spPr>
      </p:pic>
      <p:pic>
        <p:nvPicPr>
          <p:cNvPr id="12" name="Content Placeholder 11"/>
          <p:cNvPicPr>
            <a:picLocks noChangeAspect="1"/>
          </p:cNvPicPr>
          <p:nvPr>
            <p:ph sz="half" idx="2"/>
          </p:nvPr>
        </p:nvPicPr>
        <p:blipFill>
          <a:blip r:embed="rId3"/>
          <a:stretch>
            <a:fillRect/>
          </a:stretch>
        </p:blipFill>
        <p:spPr>
          <a:xfrm>
            <a:off x="6588760" y="369570"/>
            <a:ext cx="5181600" cy="342074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Content Placeholder 4"/>
          <p:cNvPicPr>
            <a:picLocks noChangeAspect="1"/>
          </p:cNvPicPr>
          <p:nvPr>
            <p:ph sz="half" idx="1"/>
          </p:nvPr>
        </p:nvPicPr>
        <p:blipFill>
          <a:blip r:embed="rId1"/>
          <a:stretch>
            <a:fillRect/>
          </a:stretch>
        </p:blipFill>
        <p:spPr>
          <a:xfrm>
            <a:off x="1156335" y="575310"/>
            <a:ext cx="4351655" cy="4351655"/>
          </a:xfrm>
          <a:prstGeom prst="rect">
            <a:avLst/>
          </a:prstGeom>
        </p:spPr>
      </p:pic>
      <p:pic>
        <p:nvPicPr>
          <p:cNvPr id="7" name="Content Placeholder 6"/>
          <p:cNvPicPr>
            <a:picLocks noChangeAspect="1"/>
          </p:cNvPicPr>
          <p:nvPr>
            <p:ph sz="half" idx="2"/>
          </p:nvPr>
        </p:nvPicPr>
        <p:blipFill>
          <a:blip r:embed="rId2"/>
          <a:stretch>
            <a:fillRect/>
          </a:stretch>
        </p:blipFill>
        <p:spPr>
          <a:xfrm>
            <a:off x="6000750" y="638810"/>
            <a:ext cx="5387340" cy="4288155"/>
          </a:xfrm>
          <a:prstGeom prst="rect">
            <a:avLst/>
          </a:prstGeom>
        </p:spPr>
      </p:pic>
      <p:sp>
        <p:nvSpPr>
          <p:cNvPr id="9" name="Text Box 8"/>
          <p:cNvSpPr txBox="1"/>
          <p:nvPr/>
        </p:nvSpPr>
        <p:spPr>
          <a:xfrm>
            <a:off x="1023620" y="5485130"/>
            <a:ext cx="10727690" cy="706755"/>
          </a:xfrm>
          <a:prstGeom prst="rect">
            <a:avLst/>
          </a:prstGeom>
          <a:noFill/>
        </p:spPr>
        <p:txBody>
          <a:bodyPr wrap="square" rtlCol="0">
            <a:spAutoFit/>
          </a:bodyPr>
          <a:p>
            <a:r>
              <a:rPr lang="en-US" sz="4000">
                <a:latin typeface="Showcard Gothic" panose="04020904020102020604" charset="0"/>
                <a:cs typeface="Showcard Gothic" panose="04020904020102020604" charset="0"/>
              </a:rPr>
              <a:t>Spongebob Squarepants (and friends) </a:t>
            </a:r>
            <a:endParaRPr lang="en-US" sz="4000">
              <a:latin typeface="Showcard Gothic" panose="04020904020102020604" charset="0"/>
              <a:cs typeface="Showcard Gothic" panose="0402090402010202060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986155" y="1007110"/>
            <a:ext cx="10515600" cy="4351338"/>
          </a:xfrm>
        </p:spPr>
        <p:txBody>
          <a:bodyPr>
            <a:normAutofit/>
          </a:bodyPr>
          <a:p>
            <a:pPr marL="0" indent="0" algn="ctr">
              <a:buNone/>
            </a:pPr>
            <a:endParaRPr lang="en-US"/>
          </a:p>
          <a:p>
            <a:pPr marL="0" indent="0" algn="ctr">
              <a:buNone/>
            </a:pPr>
            <a:endParaRPr lang="en-US"/>
          </a:p>
          <a:p>
            <a:pPr marL="0" indent="0" algn="ctr">
              <a:buNone/>
            </a:pPr>
            <a:r>
              <a:rPr lang="en-US"/>
              <a:t>Genesis 6:6 </a:t>
            </a:r>
            <a:endParaRPr lang="en-US"/>
          </a:p>
          <a:p>
            <a:pPr marL="0" indent="0" algn="ctr">
              <a:buNone/>
            </a:pPr>
            <a:endParaRPr lang="en-US"/>
          </a:p>
          <a:p>
            <a:pPr marL="0" indent="0" algn="ctr">
              <a:buNone/>
            </a:pPr>
            <a:r>
              <a:rPr lang="en-US"/>
              <a:t> And Jehovah </a:t>
            </a:r>
            <a:r>
              <a:rPr lang="en-US">
                <a:solidFill>
                  <a:srgbClr val="FF0000"/>
                </a:solidFill>
              </a:rPr>
              <a:t>repented/regretted</a:t>
            </a:r>
            <a:r>
              <a:rPr lang="en-US"/>
              <a:t> [nacham] that He had made man on the earth, and He was </a:t>
            </a:r>
            <a:r>
              <a:rPr lang="en-US">
                <a:solidFill>
                  <a:srgbClr val="FF0000"/>
                </a:solidFill>
              </a:rPr>
              <a:t>angry/grieved</a:t>
            </a:r>
            <a:r>
              <a:rPr lang="en-US"/>
              <a:t> [atsab] to His</a:t>
            </a:r>
            <a:r>
              <a:rPr lang="en-US">
                <a:solidFill>
                  <a:srgbClr val="FF0000"/>
                </a:solidFill>
              </a:rPr>
              <a:t> heart</a:t>
            </a:r>
            <a:r>
              <a:rPr lang="en-US"/>
              <a:t> [lev].</a:t>
            </a:r>
            <a:endParaRPr lang="en-US"/>
          </a:p>
          <a:p>
            <a:pPr marL="0" indent="0" algn="ctr">
              <a:buNone/>
            </a:pPr>
            <a:endParaRPr lang="en-US"/>
          </a:p>
          <a:p>
            <a:pPr marL="0" indent="0" algn="ctr">
              <a:buNone/>
            </a:pP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986155" y="1007110"/>
            <a:ext cx="10515600" cy="4351338"/>
          </a:xfrm>
        </p:spPr>
        <p:txBody>
          <a:bodyPr>
            <a:normAutofit/>
          </a:bodyPr>
          <a:p>
            <a:pPr marL="0" indent="0" algn="ctr">
              <a:buNone/>
            </a:pPr>
            <a:endParaRPr lang="en-US"/>
          </a:p>
          <a:p>
            <a:pPr marL="0" indent="0" algn="ctr">
              <a:buNone/>
            </a:pPr>
            <a:endParaRPr lang="en-US"/>
          </a:p>
          <a:p>
            <a:pPr marL="0" indent="0" algn="ctr">
              <a:buNone/>
            </a:pPr>
            <a:endParaRPr lang="en-US"/>
          </a:p>
          <a:p>
            <a:pPr marL="0" indent="0" algn="ctr">
              <a:buNone/>
            </a:pPr>
            <a:endParaRPr lang="en-US"/>
          </a:p>
        </p:txBody>
      </p:sp>
      <p:sp>
        <p:nvSpPr>
          <p:cNvPr id="2" name="Content Placeholder 2"/>
          <p:cNvSpPr>
            <a:spLocks noGrp="1"/>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Genesis 6:7 </a:t>
            </a:r>
            <a:endParaRPr lang="en-US"/>
          </a:p>
          <a:p>
            <a:pPr marL="0" indent="0">
              <a:buNone/>
            </a:pPr>
            <a:r>
              <a:rPr lang="en-US"/>
              <a:t> "</a:t>
            </a:r>
            <a:r>
              <a:rPr lang="en-US" b="1"/>
              <a:t>And Jehovah said, I will destroy</a:t>
            </a:r>
            <a:r>
              <a:rPr lang="en-US"/>
              <a:t> [machah = blot out, erase] </a:t>
            </a:r>
            <a:r>
              <a:rPr lang="en-US" b="1"/>
              <a:t>man</a:t>
            </a:r>
            <a:r>
              <a:rPr lang="en-US"/>
              <a:t> [adam, usually refering to physical humans] </a:t>
            </a:r>
            <a:r>
              <a:rPr lang="en-US" b="1"/>
              <a:t>whom I have created </a:t>
            </a:r>
            <a:r>
              <a:rPr lang="en-US"/>
              <a:t>[barah], </a:t>
            </a:r>
            <a:r>
              <a:rPr lang="en-US" b="1"/>
              <a:t>from the face of the earth, both man, and beast, and the creeping thing, and the fowls of the air. For I repent</a:t>
            </a:r>
            <a:r>
              <a:rPr lang="en-US"/>
              <a:t> [nacham] </a:t>
            </a:r>
            <a:r>
              <a:rPr lang="en-US" b="1"/>
              <a:t>that I have made them."</a:t>
            </a:r>
            <a:endParaRPr lang="en-US" b="1"/>
          </a:p>
          <a:p>
            <a:endParaRPr lang="en-US"/>
          </a:p>
          <a:p>
            <a:endParaRPr lang="en-US"/>
          </a:p>
          <a:p>
            <a:pPr marL="0" indent="0">
              <a:buNone/>
            </a:pPr>
            <a:endParaRPr lang="en-US"/>
          </a:p>
          <a:p>
            <a:pPr marL="0" indent="0">
              <a:buNone/>
            </a:pP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Barah ( </a:t>
            </a:r>
            <a:r>
              <a:rPr lang="en-US">
                <a:sym typeface="+mn-ea"/>
              </a:rPr>
              <a:t>א</a:t>
            </a:r>
            <a:r>
              <a:rPr lang="en-US"/>
              <a:t>ר</a:t>
            </a:r>
            <a:r>
              <a:rPr lang="en-US">
                <a:sym typeface="+mn-ea"/>
              </a:rPr>
              <a:t>ב )</a:t>
            </a:r>
            <a:r>
              <a:rPr lang="en-US"/>
              <a:t>: To create ex-nihilo</a:t>
            </a:r>
            <a:endParaRPr lang="en-US"/>
          </a:p>
        </p:txBody>
      </p:sp>
      <p:sp>
        <p:nvSpPr>
          <p:cNvPr id="3" name="Content Placeholder 2"/>
          <p:cNvSpPr>
            <a:spLocks noGrp="1"/>
          </p:cNvSpPr>
          <p:nvPr>
            <p:ph idx="1"/>
          </p:nvPr>
        </p:nvSpPr>
        <p:spPr/>
        <p:txBody>
          <a:bodyPr/>
          <a:p>
            <a:pPr marL="0" indent="0">
              <a:buNone/>
            </a:pPr>
            <a:r>
              <a:rPr lang="en-US">
                <a:sym typeface="+mn-ea"/>
              </a:rPr>
              <a:t>Gen. 1:1 “In the beginning, God created [barah] the heavens and the earth.”</a:t>
            </a:r>
            <a:endParaRPr lang="en-US">
              <a:sym typeface="+mn-ea"/>
            </a:endParaRPr>
          </a:p>
          <a:p>
            <a:pPr marL="0" indent="0">
              <a:buNone/>
            </a:pPr>
            <a:endParaRPr lang="en-US">
              <a:sym typeface="+mn-ea"/>
            </a:endParaRPr>
          </a:p>
          <a:p>
            <a:pPr marL="0" indent="0">
              <a:buNone/>
            </a:pPr>
            <a:r>
              <a:rPr lang="en-US">
                <a:sym typeface="+mn-ea"/>
              </a:rPr>
              <a:t>Gen. 1:27 'and God created [barah] man in His image' - can only refer to the soul and human spirit, not the physical human form. </a:t>
            </a:r>
            <a:endParaRPr lang="en-US">
              <a:sym typeface="+mn-ea"/>
            </a:endParaRPr>
          </a:p>
          <a:p>
            <a:pPr marL="0" indent="0">
              <a:buNone/>
            </a:pPr>
            <a:endParaRPr lang="en-US"/>
          </a:p>
          <a:p>
            <a:pPr marL="0" indent="0">
              <a:buNone/>
            </a:pPr>
            <a:r>
              <a:rPr lang="en-US">
                <a:sym typeface="+mn-ea"/>
              </a:rPr>
              <a:t>Gen. 2:7 'and Jehovah God formed [yatsar] man of the dust of the ground, and breathed into his nostrils the breath of life; and man became a living soul.</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986155" y="1007110"/>
            <a:ext cx="10515600" cy="4351338"/>
          </a:xfrm>
        </p:spPr>
        <p:txBody>
          <a:bodyPr>
            <a:normAutofit/>
          </a:bodyPr>
          <a:p>
            <a:pPr marL="0" indent="0" algn="ctr">
              <a:buNone/>
            </a:pPr>
            <a:endParaRPr lang="en-US"/>
          </a:p>
          <a:p>
            <a:pPr marL="0" indent="0" algn="ctr">
              <a:buNone/>
            </a:pPr>
            <a:endParaRPr lang="en-US"/>
          </a:p>
          <a:p>
            <a:pPr marL="0" indent="0" algn="ctr">
              <a:buNone/>
            </a:pPr>
            <a:endParaRPr lang="en-US"/>
          </a:p>
          <a:p>
            <a:pPr marL="0" indent="0" algn="ctr">
              <a:buNone/>
            </a:pPr>
            <a:endParaRPr lang="en-US"/>
          </a:p>
        </p:txBody>
      </p:sp>
      <p:sp>
        <p:nvSpPr>
          <p:cNvPr id="2" name="Content Placeholder 2"/>
          <p:cNvSpPr>
            <a:spLocks noGrp="1"/>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6:7  "</a:t>
            </a:r>
            <a:r>
              <a:rPr lang="en-US" b="1"/>
              <a:t>And Jehovah said, I will destroy</a:t>
            </a:r>
            <a:r>
              <a:rPr lang="en-US"/>
              <a:t> [machah = blot out, erase] </a:t>
            </a:r>
            <a:r>
              <a:rPr lang="en-US" b="1"/>
              <a:t>man</a:t>
            </a:r>
            <a:r>
              <a:rPr lang="en-US"/>
              <a:t> [adam, usually refering to physical humans] </a:t>
            </a:r>
            <a:r>
              <a:rPr lang="en-US" b="1"/>
              <a:t>whom I have created </a:t>
            </a:r>
            <a:r>
              <a:rPr lang="en-US"/>
              <a:t>[barah], </a:t>
            </a:r>
            <a:r>
              <a:rPr lang="en-US" b="1"/>
              <a:t>from the face of the earth, both man, and beast, and the creeping thing, and the fowls of the air. For I repent</a:t>
            </a:r>
            <a:r>
              <a:rPr lang="en-US"/>
              <a:t> [nacham]</a:t>
            </a:r>
            <a:r>
              <a:rPr lang="en-US" b="1"/>
              <a:t> that I have made them."</a:t>
            </a:r>
            <a:endParaRPr lang="en-US" b="1"/>
          </a:p>
          <a:p>
            <a:endParaRPr lang="en-US"/>
          </a:p>
          <a:p>
            <a:r>
              <a:rPr lang="en-US"/>
              <a:t>In this case, “repent” can be interpreted: “I have no more need of them.”</a:t>
            </a:r>
            <a:endParaRPr lang="en-US"/>
          </a:p>
          <a:p>
            <a:endParaRPr lang="en-US"/>
          </a:p>
          <a:p>
            <a:endParaRPr lang="en-US"/>
          </a:p>
          <a:p>
            <a:pPr marL="0" indent="0">
              <a:buNone/>
            </a:pPr>
            <a:endParaRPr lang="en-US"/>
          </a:p>
          <a:p>
            <a:pPr marL="0" indent="0">
              <a:buNone/>
            </a:pP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p:txBody>
          <a:bodyPr/>
          <a:p>
            <a:pPr marL="0" indent="0">
              <a:buNone/>
            </a:pPr>
            <a:r>
              <a:rPr lang="en-US"/>
              <a:t>Genesis 6:8     </a:t>
            </a:r>
            <a:r>
              <a:rPr lang="en-US" b="1"/>
              <a:t>But Noah found grace</a:t>
            </a:r>
            <a:r>
              <a:rPr lang="en-US"/>
              <a:t> [chen = grace, favor] </a:t>
            </a:r>
            <a:r>
              <a:rPr lang="en-US" b="1"/>
              <a:t>in the eyes [anthropomorphism] of Jehovah.  </a:t>
            </a:r>
            <a:endParaRPr lang="en-US" b="1"/>
          </a:p>
          <a:p>
            <a:endParaRPr lang="en-US"/>
          </a:p>
          <a:p>
            <a:r>
              <a:rPr lang="en-US"/>
              <a:t>Noah was a believer ('found grace') and was walking in the will of God. He was therefore chosen for a great assignment, a great privilege for Noah. (1 Peter 5:5-6). </a:t>
            </a:r>
            <a:endParaRPr lang="en-US"/>
          </a:p>
          <a:p>
            <a:endParaRPr lang="en-US"/>
          </a:p>
          <a:p>
            <a:endParaRPr lang="en-US"/>
          </a:p>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1226820" y="804545"/>
            <a:ext cx="9835515" cy="4662805"/>
          </a:xfrm>
        </p:spPr>
        <p:txBody>
          <a:bodyPr>
            <a:noAutofit/>
          </a:bodyPr>
          <a:p>
            <a:endParaRPr lang="en-US" sz="2300"/>
          </a:p>
          <a:p>
            <a:pPr marL="0" indent="0">
              <a:buNone/>
            </a:pPr>
            <a:endParaRPr lang="en-US" sz="2300"/>
          </a:p>
          <a:p>
            <a:pPr marL="0" indent="0" algn="ctr">
              <a:buNone/>
            </a:pPr>
            <a:r>
              <a:rPr lang="en-US" sz="3000" b="1"/>
              <a:t>Genesis 6:1-2</a:t>
            </a:r>
            <a:r>
              <a:rPr lang="en-US" sz="3000"/>
              <a:t>  </a:t>
            </a:r>
            <a:endParaRPr lang="en-US" sz="3000"/>
          </a:p>
          <a:p>
            <a:pPr marL="0" indent="0">
              <a:buNone/>
            </a:pPr>
            <a:r>
              <a:rPr lang="en-US" sz="3000" b="1"/>
              <a:t>Now it came about when men began to multiply on the face of the land, and daughters were born to them, that the sons of God </a:t>
            </a:r>
            <a:r>
              <a:rPr lang="en-US" sz="3000"/>
              <a:t> [ בני  האלהים / bene ha elohim  (cf. Job 1:6; 2:1; Job 38:7)] </a:t>
            </a:r>
            <a:r>
              <a:rPr lang="en-US" sz="3000" b="1"/>
              <a:t>saw that the daughters of men </a:t>
            </a:r>
            <a:r>
              <a:rPr lang="en-US" sz="3000"/>
              <a:t>[  בנות  האדם / benot ha adam</a:t>
            </a:r>
            <a:r>
              <a:rPr lang="en-US" sz="3000" b="1"/>
              <a:t> ] were beautiful; and they took wives for themselves, whomever they chose</a:t>
            </a:r>
            <a:r>
              <a:rPr lang="en-US" sz="3000"/>
              <a:t>"</a:t>
            </a:r>
            <a:endParaRPr lang="en-US" sz="3000"/>
          </a:p>
          <a:p>
            <a:endParaRPr lang="en-US" sz="30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normAutofit lnSpcReduction="10000"/>
          </a:bodyPr>
          <a:p>
            <a:r>
              <a:rPr lang="en-US"/>
              <a:t>6:9  </a:t>
            </a:r>
            <a:r>
              <a:rPr lang="en-US" b="1"/>
              <a:t>These are the generations of Noah. Noah was a righteous</a:t>
            </a:r>
            <a:r>
              <a:rPr lang="en-US"/>
              <a:t> ( </a:t>
            </a:r>
            <a:r>
              <a:rPr lang="en-US">
                <a:sym typeface="+mn-ea"/>
              </a:rPr>
              <a:t>קידּצ</a:t>
            </a:r>
            <a:r>
              <a:rPr lang="en-US"/>
              <a:t> tzedich ) </a:t>
            </a:r>
            <a:r>
              <a:rPr lang="en-US" b="1"/>
              <a:t>man and perfect in his generations. Noah walked</a:t>
            </a:r>
            <a:r>
              <a:rPr lang="en-US"/>
              <a:t> (</a:t>
            </a:r>
            <a:r>
              <a:rPr lang="en-US">
                <a:sym typeface="+mn-ea"/>
              </a:rPr>
              <a:t>ך</a:t>
            </a:r>
            <a:r>
              <a:rPr lang="en-US"/>
              <a:t>ל</a:t>
            </a:r>
            <a:r>
              <a:rPr lang="en-US">
                <a:sym typeface="+mn-ea"/>
              </a:rPr>
              <a:t>ה</a:t>
            </a:r>
            <a:r>
              <a:rPr lang="en-US"/>
              <a:t>) </a:t>
            </a:r>
            <a:r>
              <a:rPr lang="en-US" b="1"/>
              <a:t>with God.   </a:t>
            </a:r>
            <a:endParaRPr lang="en-US" b="1"/>
          </a:p>
          <a:p>
            <a:r>
              <a:rPr lang="en-US"/>
              <a:t>Righteous : could be +R (“imputed righteousness) or experiential Righteousness, depending on context. However, one cannot become experientially righteous, without first having imputed righteousness. (because salvation must come before the spiritual life can begin). </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p:txBody>
          <a:bodyPr/>
          <a:p>
            <a:r>
              <a:rPr lang="en-US"/>
              <a:t>“Perfect in his Generations”  דּור  / dor (appears over 130 times in NT, emphasizing changes between one generation to the next.)</a:t>
            </a:r>
            <a:endParaRPr lang="en-US"/>
          </a:p>
          <a:p>
            <a:endParaRPr lang="en-US"/>
          </a:p>
          <a:p>
            <a:r>
              <a:rPr lang="en-US"/>
              <a:t>Ex 3:15” (MKJV)  And God said to Moses again, You shall say this to the sons of Israel, Jehovah the God of your fathers, the God of Abraham, the God of Isaac, and the God of Jacob, has sent me to you. This is My name forever, and this is My title from generation to generation.</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1452880"/>
            <a:ext cx="10515600" cy="4724400"/>
          </a:xfrm>
        </p:spPr>
        <p:txBody>
          <a:bodyPr>
            <a:normAutofit/>
          </a:bodyPr>
          <a:p>
            <a:r>
              <a:rPr lang="en-US"/>
              <a:t>Noah : 10th in the line from Adam, a pure man, perfect flesh (Angelic conflict, Messianic line)</a:t>
            </a:r>
            <a:endParaRPr lang="en-US"/>
          </a:p>
          <a:p>
            <a:endParaRPr lang="en-US"/>
          </a:p>
          <a:p>
            <a:r>
              <a:rPr lang="en-US"/>
              <a:t>Genesis 3:15</a:t>
            </a:r>
            <a:endParaRPr lang="en-US"/>
          </a:p>
          <a:p>
            <a:r>
              <a:rPr lang="en-US"/>
              <a:t>(MKJV)  And I will put enmity between you and the woman, and between your seed and her Seed; He will bruise your head, and you shall bruise His heel.</a:t>
            </a:r>
            <a:endParaRPr lang="en-US"/>
          </a:p>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Barah ( </a:t>
            </a:r>
            <a:r>
              <a:rPr lang="en-US">
                <a:sym typeface="+mn-ea"/>
              </a:rPr>
              <a:t>א</a:t>
            </a:r>
            <a:r>
              <a:rPr lang="en-US"/>
              <a:t>ר</a:t>
            </a:r>
            <a:r>
              <a:rPr lang="en-US">
                <a:sym typeface="+mn-ea"/>
              </a:rPr>
              <a:t>ב )</a:t>
            </a:r>
            <a:r>
              <a:rPr lang="en-US"/>
              <a:t>: To create ex-nihilo</a:t>
            </a:r>
            <a:endParaRPr lang="en-US"/>
          </a:p>
        </p:txBody>
      </p:sp>
      <p:sp>
        <p:nvSpPr>
          <p:cNvPr id="3" name="Content Placeholder 2"/>
          <p:cNvSpPr>
            <a:spLocks noGrp="1"/>
          </p:cNvSpPr>
          <p:nvPr>
            <p:ph idx="1"/>
          </p:nvPr>
        </p:nvSpPr>
        <p:spPr/>
        <p:txBody>
          <a:bodyPr/>
          <a:p>
            <a:pPr marL="0" indent="0">
              <a:buNone/>
            </a:pPr>
            <a:r>
              <a:rPr lang="en-US">
                <a:sym typeface="+mn-ea"/>
              </a:rPr>
              <a:t>Gen. 1:1 “In the beginning, God created [barah] the heavens and the earth.”</a:t>
            </a:r>
            <a:endParaRPr lang="en-US">
              <a:sym typeface="+mn-ea"/>
            </a:endParaRPr>
          </a:p>
          <a:p>
            <a:pPr marL="0" indent="0">
              <a:buNone/>
            </a:pPr>
            <a:endParaRPr lang="en-US">
              <a:sym typeface="+mn-ea"/>
            </a:endParaRPr>
          </a:p>
          <a:p>
            <a:pPr marL="0" indent="0">
              <a:buNone/>
            </a:pPr>
            <a:r>
              <a:rPr lang="en-US">
                <a:sym typeface="+mn-ea"/>
              </a:rPr>
              <a:t>Gen. 1:27 'and God created [barah] man in His image' - can only refer to the soul and human spirit, not the physical human form. </a:t>
            </a:r>
            <a:endParaRPr lang="en-US">
              <a:sym typeface="+mn-ea"/>
            </a:endParaRPr>
          </a:p>
          <a:p>
            <a:pPr marL="0" indent="0">
              <a:buNone/>
            </a:pPr>
            <a:endParaRPr lang="en-US"/>
          </a:p>
          <a:p>
            <a:pPr marL="0" indent="0">
              <a:buNone/>
            </a:pPr>
            <a:r>
              <a:rPr lang="en-US">
                <a:sym typeface="+mn-ea"/>
              </a:rPr>
              <a:t>Gen. 2:7 'and Jehovah God formed [yatsar] man of the dust of the ground, and breathed into his nostrils the breath of life; and man became a living soul.</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 name="Content Placeholder 5"/>
          <p:cNvGraphicFramePr/>
          <p:nvPr>
            <p:ph idx="1"/>
          </p:nvPr>
        </p:nvGraphicFramePr>
        <p:xfrm>
          <a:off x="1642745" y="1353820"/>
          <a:ext cx="8495030" cy="3937635"/>
        </p:xfrm>
        <a:graphic>
          <a:graphicData uri="http://schemas.openxmlformats.org/drawingml/2006/table">
            <a:tbl>
              <a:tblPr firstRow="1" bandRow="1">
                <a:tableStyleId>{5C22544A-7EE6-4342-B048-85BDC9FD1C3A}</a:tableStyleId>
              </a:tblPr>
              <a:tblGrid>
                <a:gridCol w="2628900"/>
                <a:gridCol w="2609215"/>
                <a:gridCol w="3256915"/>
              </a:tblGrid>
              <a:tr h="371475">
                <a:tc>
                  <a:txBody>
                    <a:bodyPr/>
                    <a:p>
                      <a:pPr>
                        <a:buNone/>
                      </a:pPr>
                      <a:r>
                        <a:rPr lang="en-US" b="1">
                          <a:solidFill>
                            <a:schemeClr val="tx1"/>
                          </a:solidFill>
                        </a:rPr>
                        <a:t>PHASE</a:t>
                      </a:r>
                      <a:endParaRPr lang="en-US" b="1">
                        <a:solidFill>
                          <a:schemeClr val="tx1"/>
                        </a:solidFill>
                      </a:endParaRPr>
                    </a:p>
                  </a:txBody>
                  <a:tcPr>
                    <a:solidFill>
                      <a:schemeClr val="accent6"/>
                    </a:solidFill>
                  </a:tcPr>
                </a:tc>
                <a:tc>
                  <a:txBody>
                    <a:bodyPr/>
                    <a:p>
                      <a:pPr>
                        <a:buNone/>
                      </a:pPr>
                      <a:r>
                        <a:rPr lang="en-US" b="1">
                          <a:solidFill>
                            <a:schemeClr val="tx1"/>
                          </a:solidFill>
                        </a:rPr>
                        <a:t>TYPE OF RIGHTEOUSNESS</a:t>
                      </a:r>
                      <a:endParaRPr lang="en-US" b="1">
                        <a:solidFill>
                          <a:schemeClr val="tx1"/>
                        </a:solidFill>
                      </a:endParaRPr>
                    </a:p>
                  </a:txBody>
                  <a:tcPr>
                    <a:solidFill>
                      <a:schemeClr val="accent6"/>
                    </a:solidFill>
                  </a:tcPr>
                </a:tc>
                <a:tc>
                  <a:txBody>
                    <a:bodyPr/>
                    <a:p>
                      <a:pPr>
                        <a:buNone/>
                      </a:pPr>
                      <a:r>
                        <a:rPr lang="en-US" b="1">
                          <a:solidFill>
                            <a:schemeClr val="tx1"/>
                          </a:solidFill>
                        </a:rPr>
                        <a:t>TYPE OF SANCTIFICATION</a:t>
                      </a:r>
                      <a:endParaRPr lang="en-US" b="1">
                        <a:solidFill>
                          <a:schemeClr val="tx1"/>
                        </a:solidFill>
                      </a:endParaRPr>
                    </a:p>
                  </a:txBody>
                  <a:tcPr>
                    <a:solidFill>
                      <a:schemeClr val="accent6"/>
                    </a:solidFill>
                  </a:tcPr>
                </a:tc>
              </a:tr>
              <a:tr h="381000">
                <a:tc>
                  <a:txBody>
                    <a:bodyPr/>
                    <a:p>
                      <a:pPr>
                        <a:buNone/>
                      </a:pPr>
                      <a:r>
                        <a:rPr lang="en-US"/>
                        <a:t>Phase One, Salvation</a:t>
                      </a:r>
                      <a:endParaRPr lang="en-US"/>
                    </a:p>
                  </a:txBody>
                  <a:tcPr>
                    <a:solidFill>
                      <a:schemeClr val="accent6">
                        <a:lumMod val="60000"/>
                        <a:lumOff val="40000"/>
                      </a:schemeClr>
                    </a:solidFill>
                  </a:tcPr>
                </a:tc>
                <a:tc>
                  <a:txBody>
                    <a:bodyPr/>
                    <a:p>
                      <a:pPr>
                        <a:buNone/>
                      </a:pPr>
                      <a:r>
                        <a:rPr lang="en-US"/>
                        <a:t>Imputed Righteousness (+R) : Gen. 15:6; Rom. 4:1-5)</a:t>
                      </a:r>
                      <a:endParaRPr lang="en-US"/>
                    </a:p>
                  </a:txBody>
                  <a:tcPr>
                    <a:solidFill>
                      <a:schemeClr val="accent6">
                        <a:lumMod val="60000"/>
                        <a:lumOff val="40000"/>
                      </a:schemeClr>
                    </a:solidFill>
                  </a:tcPr>
                </a:tc>
                <a:tc>
                  <a:txBody>
                    <a:bodyPr/>
                    <a:p>
                      <a:pPr>
                        <a:buNone/>
                      </a:pPr>
                      <a:r>
                        <a:rPr lang="en-US"/>
                        <a:t>Positional Sanctification </a:t>
                      </a:r>
                      <a:endParaRPr lang="en-US"/>
                    </a:p>
                    <a:p>
                      <a:pPr>
                        <a:buNone/>
                      </a:pPr>
                      <a:endParaRPr lang="en-US"/>
                    </a:p>
                    <a:p>
                      <a:pPr>
                        <a:buNone/>
                      </a:pPr>
                      <a:r>
                        <a:rPr lang="en-US"/>
                        <a:t>(“in Christ” 1 Corinthians 1:2, 30)</a:t>
                      </a:r>
                      <a:endParaRPr lang="en-US"/>
                    </a:p>
                  </a:txBody>
                  <a:tcPr>
                    <a:solidFill>
                      <a:schemeClr val="accent6">
                        <a:lumMod val="60000"/>
                        <a:lumOff val="40000"/>
                      </a:schemeClr>
                    </a:solidFill>
                  </a:tcPr>
                </a:tc>
              </a:tr>
              <a:tr h="381000">
                <a:tc>
                  <a:txBody>
                    <a:bodyPr/>
                    <a:p>
                      <a:pPr>
                        <a:buNone/>
                      </a:pPr>
                      <a:r>
                        <a:rPr lang="en-US"/>
                        <a:t>Phase Two, The Spiritual Life</a:t>
                      </a:r>
                      <a:endParaRPr lang="en-US"/>
                    </a:p>
                  </a:txBody>
                  <a:tcPr>
                    <a:solidFill>
                      <a:schemeClr val="accent6">
                        <a:lumMod val="40000"/>
                        <a:lumOff val="60000"/>
                      </a:schemeClr>
                    </a:solidFill>
                  </a:tcPr>
                </a:tc>
                <a:tc>
                  <a:txBody>
                    <a:bodyPr/>
                    <a:p>
                      <a:pPr>
                        <a:buNone/>
                      </a:pPr>
                      <a:r>
                        <a:rPr lang="en-US"/>
                        <a:t>Experiential Righteousness</a:t>
                      </a:r>
                      <a:endParaRPr lang="en-US"/>
                    </a:p>
                    <a:p>
                      <a:pPr>
                        <a:buNone/>
                      </a:pPr>
                      <a:endParaRPr lang="en-US"/>
                    </a:p>
                    <a:p>
                      <a:pPr>
                        <a:buNone/>
                      </a:pPr>
                      <a:endParaRPr lang="en-US"/>
                    </a:p>
                  </a:txBody>
                  <a:tcPr>
                    <a:solidFill>
                      <a:schemeClr val="accent6">
                        <a:lumMod val="40000"/>
                        <a:lumOff val="60000"/>
                      </a:schemeClr>
                    </a:solidFill>
                  </a:tcPr>
                </a:tc>
                <a:tc>
                  <a:txBody>
                    <a:bodyPr/>
                    <a:p>
                      <a:pPr>
                        <a:buNone/>
                      </a:pPr>
                      <a:r>
                        <a:rPr lang="en-US"/>
                        <a:t>Experiential Sanctification</a:t>
                      </a:r>
                      <a:endParaRPr lang="en-US"/>
                    </a:p>
                    <a:p>
                      <a:pPr>
                        <a:buNone/>
                      </a:pPr>
                      <a:endParaRPr lang="en-US"/>
                    </a:p>
                    <a:p>
                      <a:pPr>
                        <a:buNone/>
                      </a:pPr>
                      <a:r>
                        <a:rPr lang="en-US"/>
                        <a:t>(John 17:17 “sanctified by the Word of Truth.”</a:t>
                      </a:r>
                      <a:endParaRPr lang="en-US"/>
                    </a:p>
                  </a:txBody>
                  <a:tcPr>
                    <a:solidFill>
                      <a:schemeClr val="accent6">
                        <a:lumMod val="40000"/>
                        <a:lumOff val="60000"/>
                      </a:schemeClr>
                    </a:solidFill>
                  </a:tcPr>
                </a:tc>
              </a:tr>
              <a:tr h="381000">
                <a:tc>
                  <a:txBody>
                    <a:bodyPr/>
                    <a:p>
                      <a:pPr>
                        <a:buNone/>
                      </a:pPr>
                      <a:r>
                        <a:rPr lang="en-US"/>
                        <a:t>Phase Three, Eternity</a:t>
                      </a:r>
                      <a:endParaRPr lang="en-US"/>
                    </a:p>
                  </a:txBody>
                  <a:tcPr>
                    <a:solidFill>
                      <a:schemeClr val="accent6">
                        <a:lumMod val="20000"/>
                        <a:lumOff val="80000"/>
                      </a:schemeClr>
                    </a:solidFill>
                  </a:tcPr>
                </a:tc>
                <a:tc>
                  <a:txBody>
                    <a:bodyPr/>
                    <a:p>
                      <a:pPr>
                        <a:buNone/>
                      </a:pPr>
                      <a:endParaRPr lang="en-US"/>
                    </a:p>
                  </a:txBody>
                  <a:tcPr>
                    <a:solidFill>
                      <a:schemeClr val="accent6">
                        <a:lumMod val="20000"/>
                        <a:lumOff val="80000"/>
                      </a:schemeClr>
                    </a:solidFill>
                  </a:tcPr>
                </a:tc>
                <a:tc>
                  <a:txBody>
                    <a:bodyPr/>
                    <a:p>
                      <a:pPr>
                        <a:buNone/>
                      </a:pPr>
                      <a:r>
                        <a:rPr lang="en-US" sz="1800">
                          <a:sym typeface="+mn-ea"/>
                        </a:rPr>
                        <a:t>Ultimate Sanctification</a:t>
                      </a:r>
                      <a:endParaRPr lang="en-US" sz="1800">
                        <a:sym typeface="+mn-ea"/>
                      </a:endParaRPr>
                    </a:p>
                    <a:p>
                      <a:pPr>
                        <a:buNone/>
                      </a:pPr>
                      <a:endParaRPr lang="en-US" sz="1800">
                        <a:sym typeface="+mn-ea"/>
                      </a:endParaRPr>
                    </a:p>
                    <a:p>
                      <a:pPr>
                        <a:buNone/>
                      </a:pPr>
                      <a:r>
                        <a:rPr lang="en-US" sz="1800">
                          <a:sym typeface="+mn-ea"/>
                        </a:rPr>
                        <a:t>“Blameless in the end”</a:t>
                      </a:r>
                      <a:endParaRPr lang="en-US" sz="1800">
                        <a:sym typeface="+mn-ea"/>
                      </a:endParaRPr>
                    </a:p>
                    <a:p>
                      <a:pPr>
                        <a:buNone/>
                      </a:pPr>
                      <a:r>
                        <a:rPr lang="en-US" sz="1800">
                          <a:sym typeface="+mn-ea"/>
                        </a:rPr>
                        <a:t> (1 Corinthians 1:8)</a:t>
                      </a:r>
                      <a:endParaRPr lang="en-US" sz="1800">
                        <a:sym typeface="+mn-ea"/>
                      </a:endParaRPr>
                    </a:p>
                    <a:p>
                      <a:pPr>
                        <a:buNone/>
                      </a:pPr>
                      <a:endParaRPr lang="en-US"/>
                    </a:p>
                  </a:txBody>
                  <a:tcPr>
                    <a:solidFill>
                      <a:schemeClr val="accent6">
                        <a:lumMod val="20000"/>
                        <a:lumOff val="80000"/>
                      </a:schemeClr>
                    </a:solidFill>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94715" y="1388745"/>
            <a:ext cx="10515600" cy="4351338"/>
          </a:xfrm>
        </p:spPr>
        <p:txBody>
          <a:bodyPr>
            <a:normAutofit lnSpcReduction="10000"/>
          </a:bodyPr>
          <a:p>
            <a:r>
              <a:rPr lang="en-US"/>
              <a:t>‘Walked with God’ this is his experiential righteousness. </a:t>
            </a:r>
            <a:endParaRPr lang="en-US"/>
          </a:p>
          <a:p>
            <a:r>
              <a:rPr lang="en-US">
                <a:sym typeface="+mn-ea"/>
              </a:rPr>
              <a:t>Enoch ‘walked with God’ (Gen. 5:22; 24)</a:t>
            </a:r>
            <a:r>
              <a:rPr lang="en-US"/>
              <a:t>  </a:t>
            </a:r>
            <a:endParaRPr lang="en-US"/>
          </a:p>
          <a:p>
            <a:r>
              <a:rPr lang="en-US"/>
              <a:t>Examples of Walking in the spiritual life 'walking by means of the Spirit' (Gal. 5:16); 'Walking by Faith' (2 Cor. 5:17); 'Walking in Love' (Eph. 5:2); 'walking in the light' (1 Jn. 1:7); “Walking in the Lord” Colossians 2:6.</a:t>
            </a:r>
            <a:endParaRPr lang="en-US"/>
          </a:p>
          <a:p>
            <a:r>
              <a:rPr lang="en-US"/>
              <a:t>Walking is a constant process of “falling forward” - just like the double column advance we need two legs to walk, and eventually “run” to the finish line! (1 Cor. 9:24-26)</a:t>
            </a: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p:txBody>
          <a:bodyPr/>
          <a:p>
            <a:r>
              <a:rPr lang="en-US"/>
              <a:t>“Perfect in his Generations”  דּור  / dor (appears over 130 times in NT, emphasizing changes between one generation to the next.)</a:t>
            </a:r>
            <a:endParaRPr lang="en-US"/>
          </a:p>
          <a:p>
            <a:endParaRPr lang="en-US"/>
          </a:p>
          <a:p>
            <a:r>
              <a:rPr lang="en-US"/>
              <a:t>Ex 3:15” (MKJV)  And God said to Moses again, You shall say this to the sons of Israel, Jehovah the God of your fathers, the God of Abraham, the God of Isaac, and the God of Jacob, has sent me to you. This is My name forever, and this is My title from generation to generation.</a:t>
            </a: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925195" y="2506345"/>
            <a:ext cx="10515600" cy="4351338"/>
          </a:xfrm>
        </p:spPr>
        <p:txBody>
          <a:bodyPr/>
          <a:p>
            <a:pPr marL="0" indent="0" algn="ctr">
              <a:buNone/>
            </a:pPr>
            <a:r>
              <a:rPr lang="en-US"/>
              <a:t>Please go to next slide show (Genesis 6:10-13)</a:t>
            </a:r>
            <a:endParaRPr lang="en-US"/>
          </a:p>
          <a:p>
            <a:endParaRPr lang="en-US"/>
          </a:p>
          <a:p>
            <a:endParaRPr lang="en-US"/>
          </a:p>
          <a:p>
            <a:endParaRPr lang="en-US"/>
          </a:p>
          <a:p>
            <a:endParaRPr lang="en-US"/>
          </a:p>
          <a:p>
            <a:endParaRPr lang="en-US"/>
          </a:p>
          <a:p>
            <a:endParaRPr lang="en-US"/>
          </a:p>
          <a:p>
            <a:pPr marL="0" indent="0">
              <a:buNone/>
            </a:pP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692150" y="804545"/>
            <a:ext cx="10515600" cy="4662805"/>
          </a:xfrm>
        </p:spPr>
        <p:txBody>
          <a:bodyPr>
            <a:noAutofit/>
          </a:bodyPr>
          <a:p>
            <a:pPr marL="0" indent="0" algn="ctr">
              <a:buNone/>
            </a:pPr>
            <a:r>
              <a:rPr lang="en-US" sz="2300" b="1"/>
              <a:t> (Genesis 6:1-2)</a:t>
            </a:r>
            <a:endParaRPr lang="en-US" sz="2300" b="1"/>
          </a:p>
          <a:p>
            <a:endParaRPr lang="en-US" sz="2300"/>
          </a:p>
          <a:p>
            <a:r>
              <a:rPr lang="en-US" sz="2300"/>
              <a:t>Actually the word for "beautiful" here is [ טוב / tov - good] the same word that God uses as he restores the earth, completing the different categories of creation then pronouncing it 'good', meaning 'perfect', or 'complete'.  (Gen. 1:10, 12, 18, 21, 25 and 31) This means perfect, without defect.</a:t>
            </a:r>
            <a:endParaRPr lang="en-US" sz="2300"/>
          </a:p>
          <a:p>
            <a:r>
              <a:rPr lang="en-US" sz="2300"/>
              <a:t>Compare with Gen. 12:11 (MKJV)  And it happened, when he had come near to enter into Egypt, he said to Sarai his wife, Behold now, I know that you are a beautiful [  יפה / yâpheh ] woman to look upon.</a:t>
            </a:r>
            <a:endParaRPr lang="en-US" sz="2300"/>
          </a:p>
          <a:p>
            <a:r>
              <a:rPr lang="en-US" sz="2300"/>
              <a:t>Gen. 29:17 And Leah was weak of eyes, but Rachel was beautiful   יפת   תאר     [yapheh to-ar - beautiful, comely].</a:t>
            </a:r>
            <a:endParaRPr lang="en-US" sz="23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1330325"/>
            <a:ext cx="10515600" cy="4846955"/>
          </a:xfrm>
        </p:spPr>
        <p:txBody>
          <a:bodyPr/>
          <a:p>
            <a:r>
              <a:rPr lang="en-US"/>
              <a:t>Now, the word 'tov' can also mean to look beautiful in some cases, but were the angels really just interested in the woman because of a physical attraction? </a:t>
            </a:r>
            <a:endParaRPr lang="en-US"/>
          </a:p>
          <a:p>
            <a:r>
              <a:rPr lang="en-US"/>
              <a:t>Satan, as their ruler would have informed them that victory in the angelic appeal trial would require discrediting the judge, the one who passed sentence on the fallen angels (Matt. 25:41). </a:t>
            </a:r>
            <a:endParaRPr lang="en-US"/>
          </a:p>
          <a:p>
            <a:r>
              <a:rPr lang="en-US"/>
              <a:t>Satan would also have told them that one critical strategy to discredit God would be the  infiltration of the genealogical line of the God-man, the 'seed of the woman' (Gen. 3:15). In doing so there would be no more 'pure' humans to continue the line, therefore no 'God-man', and no salvation for humankind.</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p:txBody>
          <a:bodyPr/>
          <a:p>
            <a:r>
              <a:rPr lang="en-US"/>
              <a:t>'whomever they chose'. Question to the ladies: if you had to chose between a strong, intelligent, and very handsome angel, or a man, which would you chose?</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795020"/>
            <a:ext cx="10515600" cy="5382260"/>
          </a:xfrm>
        </p:spPr>
        <p:txBody>
          <a:bodyPr>
            <a:normAutofit fontScale="80000"/>
          </a:bodyPr>
          <a:p>
            <a:r>
              <a:rPr lang="en-US"/>
              <a:t>Gen. 6:3 "</a:t>
            </a:r>
            <a:r>
              <a:rPr lang="en-US" b="1"/>
              <a:t>Then the Lord said, "My Spirit shall not strive with man forever, for that he is also flesh; nevertheless his days shall be one hundred and twenty years.</a:t>
            </a:r>
            <a:r>
              <a:rPr lang="en-US"/>
              <a:t>"</a:t>
            </a:r>
            <a:endParaRPr lang="en-US"/>
          </a:p>
          <a:p>
            <a:endParaRPr lang="en-US"/>
          </a:p>
          <a:p>
            <a:r>
              <a:rPr lang="en-US"/>
              <a:t>This is the 120 year period of grace before judgment, where evangelism, under the convincing/convicting ministry of the Holy Spirit takes place (John 16:7-11).  This is also referred to as 'common grace', the opportunity for all who are interested in salvation to hear the Gospel and understand it. </a:t>
            </a:r>
            <a:endParaRPr lang="en-US"/>
          </a:p>
          <a:p>
            <a:r>
              <a:rPr lang="en-US"/>
              <a:t>For any who hear the message and believe they then become the recipients of 'efficacious grace' whereby the Holy Spirit converts positive volition into salvation. In the church age this begins the very short moment in time process of the imputations and bestowing of the 40 absolutes. In the earlier dispensation of the Gentiles they did not receive 40 absolutes, though they would at least receive +R, eternal life, a human spirit, promises regarding resurrection etc.</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p:txBody>
          <a:bodyPr/>
          <a:p>
            <a:r>
              <a:rPr lang="en-US"/>
              <a:t>As Noah is building the ark a typology of salvation is being built up. Noah and his family (apparently even Methuselah was alive up until just before the flood as well) would have given the Gospel message of FAICA to whoever was interested (man or nephilim), with the Holy Spirit acting as a human spirit in order that they might comprehend the spiritual information (Operation Z / 1 Cor. 2). To reject the Holy Spirit's work of common grace is the 'unpardonable sin':</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1203960"/>
            <a:ext cx="10515600" cy="4973320"/>
          </a:xfrm>
        </p:spPr>
        <p:txBody>
          <a:bodyPr>
            <a:normAutofit fontScale="80000"/>
          </a:bodyPr>
          <a:p>
            <a:pPr>
              <a:lnSpc>
                <a:spcPct val="100000"/>
              </a:lnSpc>
            </a:pPr>
            <a:r>
              <a:rPr lang="en-US"/>
              <a:t>Jesus speaking: "Therefore I say to you, every sin and blasphemy will be forgiven men, but the blasphemy against the Spirit will not be forgiven men. Anyone who speaks a word against the Son of Man, it will be forgiven him; but whoever speaks against the Holy Spirit, it will not be forgiven him, either in this age or in the age to come" (NKJV, emphasis added).</a:t>
            </a:r>
            <a:endParaRPr lang="en-US"/>
          </a:p>
          <a:p>
            <a:pPr>
              <a:lnSpc>
                <a:spcPct val="100000"/>
              </a:lnSpc>
            </a:pPr>
            <a:endParaRPr lang="en-US"/>
          </a:p>
          <a:p>
            <a:pPr>
              <a:lnSpc>
                <a:spcPct val="100000"/>
              </a:lnSpc>
            </a:pPr>
            <a:r>
              <a:rPr lang="en-US"/>
              <a:t>The Holy Spirit would specifically communicate to them; through the message of a man called Noah, (2Pe 2:5) Before the Flood, the Holy Spirit had a threefold ministry to the human race. First, He restrained sin so that the human race could survive. Had there been no restraint during that time, Noah and his family would have been slain. Second, the Holy Spirit’s ministry of conviction provided information in the unbeliever’s soulish mind so that he might make a decision necessary for salvation.</a:t>
            </a: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12242</Words>
  <Application>WPS Presentation</Application>
  <PresentationFormat>Widescreen</PresentationFormat>
  <Paragraphs>223</Paragraphs>
  <Slides>37</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37</vt:i4>
      </vt:variant>
    </vt:vector>
  </HeadingPairs>
  <TitlesOfParts>
    <vt:vector size="46" baseType="lpstr">
      <vt:lpstr>Arial</vt:lpstr>
      <vt:lpstr>宋体</vt:lpstr>
      <vt:lpstr>Wingdings</vt:lpstr>
      <vt:lpstr>Calibri</vt:lpstr>
      <vt:lpstr>微软雅黑</vt:lpstr>
      <vt:lpstr>Arial Unicode MS</vt:lpstr>
      <vt:lpstr>Calibri Light</vt:lpstr>
      <vt:lpstr>Showcard Gothic</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Genesis 6:4a   “There were giants [ הנפלים / ha nephilim - fallen ones]  in the earth in those days.  [the days of Noah].”   The Hebrew word nephalim means fallen ones.  They had fallen from the human race in that they were no longer true humanity. </vt:lpstr>
      <vt:lpstr>PowerPoint 演示文稿</vt:lpstr>
      <vt:lpstr>PowerPoint 演示文稿</vt:lpstr>
      <vt:lpstr>PowerPoint 演示文稿</vt:lpstr>
      <vt:lpstr>PowerPoint 演示文稿</vt:lpstr>
      <vt:lpstr>PowerPoint 演示文稿</vt:lpstr>
      <vt:lpstr>(Genesis 6:4)  There were nephilim in the earth in those days. This was the cause: the sons of God came into the daughters of men and they [the women] gave birth to them [these fallen angels], the same [aforementioned nephilim] who became mighty ones, which were of old [forever, mythological], individuals of renown.”  </vt:lpstr>
      <vt:lpstr>PowerPoint 演示文稿</vt:lpstr>
      <vt:lpstr>PowerPoint 演示文稿</vt:lpstr>
      <vt:lpstr>Gen 6:5   And Jehovah saw that the wickedness of man was great in the earth, and every imagination of the thoughts of his heart was only evil continually. </vt:lpstr>
      <vt:lpstr>PowerPoint 演示文稿</vt:lpstr>
      <vt:lpstr>PowerPoint 演示文稿</vt:lpstr>
      <vt:lpstr>PowerPoint 演示文稿</vt:lpstr>
      <vt:lpstr>PowerPoint 演示文稿</vt:lpstr>
      <vt:lpstr>PowerPoint 演示文稿</vt:lpstr>
      <vt:lpstr>PowerPoint 演示文稿</vt:lpstr>
      <vt:lpstr>Barah ( ארב ): To create ex-nihilo</vt:lpstr>
      <vt:lpstr>PowerPoint 演示文稿</vt:lpstr>
      <vt:lpstr>PowerPoint 演示文稿</vt:lpstr>
      <vt:lpstr>PowerPoint 演示文稿</vt:lpstr>
      <vt:lpstr>PowerPoint 演示文稿</vt:lpstr>
      <vt:lpstr>PowerPoint 演示文稿</vt:lpstr>
      <vt:lpstr>Barah ( ארב ): To create ex-nihilo</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6:4a   “There were nephilim in the earth in those days [the days of Noah].”   The Hebrew word nephalim means fallen ones.  They had fallen from the human race in that they were no longer true humanity. </dc:title>
  <dc:creator/>
  <cp:lastModifiedBy>sawokproductions</cp:lastModifiedBy>
  <cp:revision>15</cp:revision>
  <dcterms:created xsi:type="dcterms:W3CDTF">2020-04-12T01:54:00Z</dcterms:created>
  <dcterms:modified xsi:type="dcterms:W3CDTF">2024-08-27T05:56:26Z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1033-12.2.0.18165</vt:lpwstr>
  </property>
  <property fmtid="{D5CDD505-2E9C-101B-9397-08002B2CF9AE}" pid="3" name="ICV">
    <vt:lpwstr>1CE106A0FFE14326AE5E654B62C77A92_13</vt:lpwstr>
  </property>
</Properties>
</file>