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sldIdLst>
    <p:sldId id="283" r:id="rId3"/>
    <p:sldId id="266" r:id="rId4"/>
    <p:sldId id="264" r:id="rId5"/>
    <p:sldId id="267" r:id="rId6"/>
    <p:sldId id="257" r:id="rId7"/>
    <p:sldId id="277" r:id="rId8"/>
    <p:sldId id="271" r:id="rId9"/>
    <p:sldId id="305" r:id="rId10"/>
    <p:sldId id="296" r:id="rId11"/>
    <p:sldId id="299" r:id="rId12"/>
    <p:sldId id="300" r:id="rId13"/>
    <p:sldId id="303" r:id="rId14"/>
    <p:sldId id="302" r:id="rId15"/>
    <p:sldId id="301" r:id="rId16"/>
    <p:sldId id="284" r:id="rId17"/>
    <p:sldId id="30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 autoAdjust="0"/>
    <p:restoredTop sz="94713" autoAdjust="0"/>
  </p:normalViewPr>
  <p:slideViewPr>
    <p:cSldViewPr>
      <p:cViewPr varScale="1">
        <p:scale>
          <a:sx n="66" d="100"/>
          <a:sy n="66" d="100"/>
        </p:scale>
        <p:origin x="-317" y="-82"/>
      </p:cViewPr>
      <p:guideLst>
        <p:guide orient="horz" pos="2160"/>
        <p:guide pos="38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CBDD-C550-47D7-9684-09C0F48BC9C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3FA6-D695-4C57-A283-2BBC3DB1F8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CBDD-C550-47D7-9684-09C0F48BC9C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3FA6-D695-4C57-A283-2BBC3DB1F8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CBDD-C550-47D7-9684-09C0F48BC9C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3FA6-D695-4C57-A283-2BBC3DB1F8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CBDD-C550-47D7-9684-09C0F48BC9C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3FA6-D695-4C57-A283-2BBC3DB1F82B}" type="slidenum">
              <a:rPr lang="en-US" smtClean="0"/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CBDD-C550-47D7-9684-09C0F48BC9C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3FA6-D695-4C57-A283-2BBC3DB1F8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 hasCustomPrompt="1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CBDD-C550-47D7-9684-09C0F48BC9C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3FA6-D695-4C57-A283-2BBC3DB1F8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 hasCustomPrompt="1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 hasCustomPrompt="1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CBDD-C550-47D7-9684-09C0F48BC9C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3FA6-D695-4C57-A283-2BBC3DB1F8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CBDD-C550-47D7-9684-09C0F48BC9C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3FA6-D695-4C57-A283-2BBC3DB1F8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CBDD-C550-47D7-9684-09C0F48BC9C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3FA6-D695-4C57-A283-2BBC3DB1F8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CBDD-C550-47D7-9684-09C0F48BC9C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3FA6-D695-4C57-A283-2BBC3DB1F8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CBDD-C550-47D7-9684-09C0F48BC9C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3FA6-D695-4C57-A283-2BBC3DB1F8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CBDD-C550-47D7-9684-09C0F48BC9C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3FA6-D695-4C57-A283-2BBC3DB1F8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CBDD-C550-47D7-9684-09C0F48BC9C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3FA6-D695-4C57-A283-2BBC3DB1F8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CBDD-C550-47D7-9684-09C0F48BC9C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3FA6-D695-4C57-A283-2BBC3DB1F8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CBDD-C550-47D7-9684-09C0F48BC9C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3FA6-D695-4C57-A283-2BBC3DB1F8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CBDD-C550-47D7-9684-09C0F48BC9C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3FA6-D695-4C57-A283-2BBC3DB1F8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CBDD-C550-47D7-9684-09C0F48BC9C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3FA6-D695-4C57-A283-2BBC3DB1F8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1.pn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26A8CBDD-C550-47D7-9684-09C0F48BC9C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CBD53FA6-D695-4C57-A283-2BBC3DB1F82B}" type="slidenum">
              <a:rPr lang="en-US" smtClean="0"/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/>
          <p:nvPr/>
        </p:nvSpPr>
        <p:spPr>
          <a:xfrm>
            <a:off x="1905000" y="281908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th-TH" sz="3500"/>
              <a:t>INTRODUCTION TO THE SPIRITUAL LIFE</a:t>
            </a:r>
            <a:endParaRPr lang="en-US" altLang="th-TH" sz="3500"/>
          </a:p>
          <a:p>
            <a:endParaRPr lang="en-US" altLang="th-TH" sz="3500"/>
          </a:p>
          <a:p>
            <a:r>
              <a:rPr lang="th-TH" sz="6000"/>
              <a:t>การแนะนำชีวิตฝ่ายวิญญาณ</a:t>
            </a:r>
            <a:r>
              <a:rPr lang="th-TH" sz="5000"/>
              <a:t> </a:t>
            </a:r>
            <a:endParaRPr lang="th-TH" sz="5000"/>
          </a:p>
          <a:p>
            <a:endParaRPr lang="th-TH" sz="3500"/>
          </a:p>
          <a:p>
            <a:r>
              <a:rPr lang="en-US" sz="3500"/>
              <a:t>(ITTSL 14)</a:t>
            </a:r>
            <a:endParaRPr lang="en-US" sz="35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0" y="233045"/>
            <a:ext cx="10186035" cy="639191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/>
        </p:nvSpPr>
        <p:spPr>
          <a:xfrm>
            <a:off x="1752600" y="762000"/>
            <a:ext cx="8763000" cy="1470025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sz="44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ngsana New" panose="02020603050405020304" pitchFamily="18" charset="-34"/>
              </a:rPr>
            </a:br>
            <a:r>
              <a:rPr lang="en-US" altLang="el-GR" sz="44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ngsana New" panose="02020603050405020304" pitchFamily="18" charset="-34"/>
              </a:rPr>
              <a:t>...</a:t>
            </a:r>
            <a:r>
              <a:rPr lang="el-GR" sz="44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ngsana New" panose="02020603050405020304" pitchFamily="18" charset="-34"/>
              </a:rPr>
              <a:t>ινα  πας ο πιστευων  εις  αυτον </a:t>
            </a:r>
            <a:br>
              <a:rPr lang="en-US" sz="44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ngsana New" panose="02020603050405020304" pitchFamily="18" charset="-34"/>
              </a:rPr>
            </a:br>
            <a:r>
              <a:rPr lang="el-GR" sz="44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ngsana New" panose="02020603050405020304" pitchFamily="18" charset="-34"/>
              </a:rPr>
              <a:t>μη  αποληται  </a:t>
            </a:r>
            <a:r>
              <a:rPr lang="el-GR" sz="44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ngsana New" panose="02020603050405020304" pitchFamily="18" charset="-34"/>
              </a:rPr>
              <a:t>αλλ  εχη ζωην  αιωνιον </a:t>
            </a:r>
            <a:br>
              <a:rPr lang="en-US" sz="44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ngsana New" panose="02020603050405020304" pitchFamily="18" charset="-34"/>
              </a:rPr>
            </a:br>
            <a:br>
              <a:rPr lang="en-US" sz="44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ngsana New" panose="02020603050405020304" pitchFamily="18" charset="-34"/>
              </a:rPr>
            </a:br>
            <a:r>
              <a:rPr lang="en-US" sz="44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ngsana New" panose="02020603050405020304" pitchFamily="18" charset="-34"/>
              </a:rPr>
              <a:t>....</a:t>
            </a:r>
            <a:r>
              <a:rPr lang="en-US" sz="44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ngsana New" panose="02020603050405020304" pitchFamily="18" charset="-34"/>
              </a:rPr>
              <a:t>in order that whosoever believed in Him</a:t>
            </a:r>
            <a:br>
              <a:rPr lang="en-US" sz="44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ngsana New" panose="02020603050405020304" pitchFamily="18" charset="-34"/>
              </a:rPr>
            </a:br>
            <a:r>
              <a:rPr lang="en-US" sz="44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ngsana New" panose="02020603050405020304" pitchFamily="18" charset="-34"/>
              </a:rPr>
              <a:t>would never perish, but have eternal life.</a:t>
            </a:r>
            <a:endParaRPr lang="en-US" sz="4400" dirty="0">
              <a:effectLst/>
              <a:latin typeface="Angsana New" panose="02020603050405020304" pitchFamily="18" charset="-34"/>
              <a:ea typeface="宋体" panose="02010600030101010101" pitchFamily="2" charset="-122"/>
              <a:cs typeface="Angsana New" panose="02020603050405020304" pitchFamily="18" charset="-3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 Box 2"/>
          <p:cNvSpPr txBox="1"/>
          <p:nvPr/>
        </p:nvSpPr>
        <p:spPr>
          <a:xfrm>
            <a:off x="1143000" y="2057400"/>
            <a:ext cx="1002538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sz="4000" b="1">
                <a:latin typeface="Cordia New" panose="020B0304020202020204" charset="0"/>
                <a:cs typeface="Cordia New" panose="020B0304020202020204" charset="0"/>
              </a:rPr>
              <a:t>It is the will of God that we all</a:t>
            </a:r>
            <a:r>
              <a:rPr lang="th-TH" altLang="en-US" sz="4000" b="1">
                <a:latin typeface="Cordia New" panose="020B0304020202020204" charset="0"/>
                <a:cs typeface="Cordia New" panose="020B0304020202020204" charset="0"/>
              </a:rPr>
              <a:t> </a:t>
            </a:r>
            <a:r>
              <a:rPr lang="en-US" altLang="en-US" sz="4000" b="1">
                <a:latin typeface="Cordia New" panose="020B0304020202020204" charset="0"/>
                <a:cs typeface="Cordia New" panose="020B0304020202020204" charset="0"/>
              </a:rPr>
              <a:t>believe in Jesus Christ </a:t>
            </a:r>
            <a:endParaRPr lang="en-US" altLang="en-US" sz="4000" b="1">
              <a:latin typeface="Cordia New" panose="020B0304020202020204" charset="0"/>
              <a:cs typeface="Cordia New" panose="020B0304020202020204" charset="0"/>
            </a:endParaRPr>
          </a:p>
          <a:p>
            <a:pPr algn="ctr"/>
            <a:r>
              <a:rPr lang="en-US" altLang="en-US" sz="4000" b="1">
                <a:latin typeface="Cordia New" panose="020B0304020202020204" charset="0"/>
                <a:cs typeface="Cordia New" panose="020B0304020202020204" charset="0"/>
              </a:rPr>
              <a:t>and</a:t>
            </a:r>
            <a:r>
              <a:rPr lang="en-US" sz="4000" b="1">
                <a:latin typeface="Cordia New" panose="020B0304020202020204" charset="0"/>
                <a:cs typeface="Cordia New" panose="020B0304020202020204" charset="0"/>
              </a:rPr>
              <a:t> spend eternity in heaven with Him.</a:t>
            </a:r>
            <a:endParaRPr lang="en-US" sz="4000" b="1">
              <a:latin typeface="Cordia New" panose="020B0304020202020204" charset="0"/>
              <a:cs typeface="Cordia New" panose="020B0304020202020204" charset="0"/>
            </a:endParaRPr>
          </a:p>
          <a:p>
            <a:pPr algn="ctr"/>
            <a:r>
              <a:rPr lang="th-TH" sz="5000">
                <a:latin typeface="Cordia New" panose="020B0304020202020204" charset="0"/>
                <a:cs typeface="Cordia New" panose="020B0304020202020204" charset="0"/>
              </a:rPr>
              <a:t>เป็นนำพระทัยของพระเจ้าที่ทุกคนเชื่อในพระเยซูคริสต์และมีชีวิตนิรันดร์กับพระองค์บนสวรรค์</a:t>
            </a:r>
            <a:endParaRPr lang="th-TH" sz="5000">
              <a:latin typeface="Cordia New" panose="020B0304020202020204" charset="0"/>
              <a:cs typeface="Cordia New" panose="020B030402020202020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 Box 2"/>
          <p:cNvSpPr txBox="1"/>
          <p:nvPr/>
        </p:nvSpPr>
        <p:spPr>
          <a:xfrm>
            <a:off x="1143000" y="1143000"/>
            <a:ext cx="10393680" cy="43999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sz="4000" dirty="0">
                <a:effectLst/>
                <a:latin typeface="Cordia New" panose="020B0304020202020204" charset="0"/>
                <a:ea typeface="宋体" panose="02010600030101010101" pitchFamily="2" charset="-122"/>
                <a:cs typeface="Cordia New" panose="020B0304020202020204" charset="0"/>
                <a:sym typeface="+mn-ea"/>
              </a:rPr>
              <a:t>1Ti 2:3  For this is good and acceptable in the sight of </a:t>
            </a:r>
            <a:endParaRPr sz="4000" dirty="0">
              <a:effectLst/>
              <a:latin typeface="Cordia New" panose="020B0304020202020204" charset="0"/>
              <a:ea typeface="宋体" panose="02010600030101010101" pitchFamily="2" charset="-122"/>
              <a:cs typeface="Cordia New" panose="020B0304020202020204" charset="0"/>
            </a:endParaRPr>
          </a:p>
          <a:p>
            <a:pPr algn="ctr"/>
            <a:r>
              <a:rPr sz="4000" dirty="0">
                <a:effectLst/>
                <a:latin typeface="Cordia New" panose="020B0304020202020204" charset="0"/>
                <a:ea typeface="宋体" panose="02010600030101010101" pitchFamily="2" charset="-122"/>
                <a:cs typeface="Cordia New" panose="020B0304020202020204" charset="0"/>
                <a:sym typeface="+mn-ea"/>
              </a:rPr>
              <a:t>God </a:t>
            </a:r>
            <a:r>
              <a:rPr lang="th-TH" sz="4000" dirty="0">
                <a:effectLst/>
                <a:latin typeface="Cordia New" panose="020B0304020202020204" charset="0"/>
                <a:ea typeface="宋体" panose="02010600030101010101" pitchFamily="2" charset="-122"/>
                <a:cs typeface="Cordia New" panose="020B0304020202020204" charset="0"/>
                <a:sym typeface="+mn-ea"/>
              </a:rPr>
              <a:t> </a:t>
            </a:r>
            <a:r>
              <a:rPr sz="4000" dirty="0">
                <a:effectLst/>
                <a:latin typeface="Cordia New" panose="020B0304020202020204" charset="0"/>
                <a:ea typeface="宋体" panose="02010600030101010101" pitchFamily="2" charset="-122"/>
                <a:cs typeface="Cordia New" panose="020B0304020202020204" charset="0"/>
                <a:sym typeface="+mn-ea"/>
              </a:rPr>
              <a:t>our </a:t>
            </a:r>
            <a:r>
              <a:rPr lang="th-TH" sz="4000" dirty="0">
                <a:effectLst/>
                <a:latin typeface="Cordia New" panose="020B0304020202020204" charset="0"/>
                <a:ea typeface="宋体" panose="02010600030101010101" pitchFamily="2" charset="-122"/>
                <a:cs typeface="Cordia New" panose="020B0304020202020204" charset="0"/>
                <a:sym typeface="+mn-ea"/>
              </a:rPr>
              <a:t> </a:t>
            </a:r>
            <a:r>
              <a:rPr sz="4000" dirty="0">
                <a:effectLst/>
                <a:latin typeface="Cordia New" panose="020B0304020202020204" charset="0"/>
                <a:ea typeface="宋体" panose="02010600030101010101" pitchFamily="2" charset="-122"/>
                <a:cs typeface="Cordia New" panose="020B0304020202020204" charset="0"/>
                <a:sym typeface="+mn-ea"/>
              </a:rPr>
              <a:t>Savior,  2:4  who will have all men to be saved </a:t>
            </a:r>
            <a:r>
              <a:rPr lang="en-US" sz="4000" dirty="0">
                <a:effectLst/>
                <a:latin typeface="Cordia New" panose="020B0304020202020204" charset="0"/>
                <a:ea typeface="宋体" panose="02010600030101010101" pitchFamily="2" charset="-122"/>
                <a:cs typeface="Cordia New" panose="020B0304020202020204" charset="0"/>
                <a:sym typeface="+mn-ea"/>
              </a:rPr>
              <a:t> [phase 1] </a:t>
            </a:r>
            <a:r>
              <a:rPr sz="4000" dirty="0">
                <a:effectLst/>
                <a:latin typeface="Cordia New" panose="020B0304020202020204" charset="0"/>
                <a:ea typeface="宋体" panose="02010600030101010101" pitchFamily="2" charset="-122"/>
                <a:cs typeface="Cordia New" panose="020B0304020202020204" charset="0"/>
                <a:sym typeface="+mn-ea"/>
              </a:rPr>
              <a:t>and to come to the knowledge of the truth</a:t>
            </a:r>
            <a:r>
              <a:rPr lang="en-US" sz="4000" dirty="0">
                <a:effectLst/>
                <a:latin typeface="Cordia New" panose="020B0304020202020204" charset="0"/>
                <a:ea typeface="宋体" panose="02010600030101010101" pitchFamily="2" charset="-122"/>
                <a:cs typeface="Cordia New" panose="020B0304020202020204" charset="0"/>
                <a:sym typeface="+mn-ea"/>
              </a:rPr>
              <a:t> [phase 2] </a:t>
            </a:r>
            <a:r>
              <a:rPr sz="4000" dirty="0">
                <a:effectLst/>
                <a:latin typeface="Cordia New" panose="020B0304020202020204" charset="0"/>
                <a:ea typeface="宋体" panose="02010600030101010101" pitchFamily="2" charset="-122"/>
                <a:cs typeface="Cordia New" panose="020B0304020202020204" charset="0"/>
                <a:sym typeface="+mn-ea"/>
              </a:rPr>
              <a:t>. </a:t>
            </a:r>
            <a:endParaRPr sz="4000" dirty="0">
              <a:effectLst/>
              <a:latin typeface="Cordia New" panose="020B0304020202020204" charset="0"/>
              <a:ea typeface="宋体" panose="02010600030101010101" pitchFamily="2" charset="-122"/>
              <a:cs typeface="Cordia New" panose="020B0304020202020204" charset="0"/>
            </a:endParaRPr>
          </a:p>
          <a:p>
            <a:pPr algn="ctr"/>
            <a:endParaRPr lang="en-US" sz="4000" dirty="0">
              <a:effectLst/>
              <a:latin typeface="Cordia New" panose="020B0304020202020204" charset="0"/>
              <a:ea typeface="宋体" panose="02010600030101010101" pitchFamily="2" charset="-122"/>
              <a:cs typeface="Cordia New" panose="020B0304020202020204" charset="0"/>
            </a:endParaRPr>
          </a:p>
          <a:p>
            <a:pPr algn="ctr"/>
            <a:r>
              <a:rPr lang="en-US" sz="4000" dirty="0">
                <a:effectLst/>
                <a:latin typeface="Cordia New" panose="020B0304020202020204" charset="0"/>
                <a:ea typeface="宋体" panose="02010600030101010101" pitchFamily="2" charset="-122"/>
                <a:cs typeface="Cordia New" panose="020B0304020202020204" charset="0"/>
                <a:sym typeface="+mn-ea"/>
              </a:rPr>
              <a:t>1 </a:t>
            </a:r>
            <a:r>
              <a:rPr lang="th-TH" sz="4000" dirty="0">
                <a:effectLst/>
                <a:latin typeface="Cordia New" panose="020B0304020202020204" charset="0"/>
                <a:ea typeface="宋体" panose="02010600030101010101" pitchFamily="2" charset="-122"/>
                <a:cs typeface="Cordia New" panose="020B0304020202020204" charset="0"/>
                <a:sym typeface="+mn-ea"/>
              </a:rPr>
              <a:t>ทิโมธิ </a:t>
            </a:r>
            <a:r>
              <a:rPr lang="en-US" sz="4000" dirty="0">
                <a:effectLst/>
                <a:latin typeface="Cordia New" panose="020B0304020202020204" charset="0"/>
                <a:ea typeface="宋体" panose="02010600030101010101" pitchFamily="2" charset="-122"/>
                <a:cs typeface="Cordia New" panose="020B0304020202020204" charset="0"/>
                <a:sym typeface="+mn-ea"/>
              </a:rPr>
              <a:t>2:3  การเช่นนี้เป็นการดีและเป็นที่ชอบในสายพระเนตรของพระเจ้า </a:t>
            </a:r>
            <a:endParaRPr lang="en-US" sz="4000" dirty="0">
              <a:effectLst/>
              <a:latin typeface="Cordia New" panose="020B0304020202020204" charset="0"/>
              <a:ea typeface="宋体" panose="02010600030101010101" pitchFamily="2" charset="-122"/>
              <a:cs typeface="Cordia New" panose="020B0304020202020204" charset="0"/>
            </a:endParaRPr>
          </a:p>
          <a:p>
            <a:pPr algn="ctr"/>
            <a:r>
              <a:rPr lang="en-US" sz="4000" dirty="0">
                <a:effectLst/>
                <a:latin typeface="Cordia New" panose="020B0304020202020204" charset="0"/>
                <a:ea typeface="宋体" panose="02010600030101010101" pitchFamily="2" charset="-122"/>
                <a:cs typeface="Cordia New" panose="020B0304020202020204" charset="0"/>
                <a:sym typeface="+mn-ea"/>
              </a:rPr>
              <a:t>พระผู้ช่วยให้รอดของเรา </a:t>
            </a:r>
            <a:r>
              <a:rPr lang="th-TH" altLang="en-US" sz="4000" dirty="0">
                <a:effectLst/>
                <a:latin typeface="Cordia New" panose="020B0304020202020204" charset="0"/>
                <a:ea typeface="宋体" panose="02010600030101010101" pitchFamily="2" charset="-122"/>
                <a:cs typeface="Cordia New" panose="020B0304020202020204" charset="0"/>
                <a:sym typeface="+mn-ea"/>
              </a:rPr>
              <a:t>  </a:t>
            </a:r>
            <a:r>
              <a:rPr lang="en-US" sz="4000" dirty="0">
                <a:effectLst/>
                <a:latin typeface="Cordia New" panose="020B0304020202020204" charset="0"/>
                <a:ea typeface="宋体" panose="02010600030101010101" pitchFamily="2" charset="-122"/>
                <a:cs typeface="Cordia New" panose="020B0304020202020204" charset="0"/>
                <a:sym typeface="+mn-ea"/>
              </a:rPr>
              <a:t>2:4  ผู้ทรงมีพระประสงค์ให้คนทั้งปวงรอด</a:t>
            </a:r>
            <a:endParaRPr lang="en-US" sz="4000" dirty="0">
              <a:effectLst/>
              <a:latin typeface="Cordia New" panose="020B0304020202020204" charset="0"/>
              <a:ea typeface="宋体" panose="02010600030101010101" pitchFamily="2" charset="-122"/>
              <a:cs typeface="Cordia New" panose="020B0304020202020204" charset="0"/>
            </a:endParaRPr>
          </a:p>
          <a:p>
            <a:pPr algn="ctr"/>
            <a:r>
              <a:rPr lang="en-US" sz="4000" dirty="0">
                <a:effectLst/>
                <a:latin typeface="Cordia New" panose="020B0304020202020204" charset="0"/>
                <a:ea typeface="宋体" panose="02010600030101010101" pitchFamily="2" charset="-122"/>
                <a:cs typeface="Cordia New" panose="020B0304020202020204" charset="0"/>
                <a:sym typeface="+mn-ea"/>
              </a:rPr>
              <a:t> และให้มาถึงความรู้ในความจริงนั้น </a:t>
            </a:r>
            <a:endParaRPr lang="en-US" sz="4000">
              <a:latin typeface="Cordia New" panose="020B0304020202020204" charset="0"/>
              <a:cs typeface="Cordia New" panose="020B030402020202020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1066800" y="685800"/>
            <a:ext cx="10408920" cy="56311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sz="4000" b="1">
                <a:latin typeface="Cordia New" panose="020B0304020202020204" charset="0"/>
                <a:cs typeface="Cordia New" panose="020B0304020202020204" charset="0"/>
              </a:rPr>
              <a:t>2 </a:t>
            </a:r>
            <a:r>
              <a:rPr lang="th-TH" altLang="en-US" sz="4000" b="1">
                <a:latin typeface="Cordia New" panose="020B0304020202020204" charset="0"/>
                <a:cs typeface="Cordia New" panose="020B0304020202020204" charset="0"/>
              </a:rPr>
              <a:t>เปโตร </a:t>
            </a:r>
            <a:r>
              <a:rPr lang="en-US" sz="4000" b="1">
                <a:latin typeface="Cordia New" panose="020B0304020202020204" charset="0"/>
                <a:cs typeface="Cordia New" panose="020B0304020202020204" charset="0"/>
              </a:rPr>
              <a:t>3:9</a:t>
            </a:r>
            <a:endParaRPr lang="en-US" sz="4000" b="1">
              <a:latin typeface="Cordia New" panose="020B0304020202020204" charset="0"/>
              <a:cs typeface="Cordia New" panose="020B0304020202020204" charset="0"/>
            </a:endParaRPr>
          </a:p>
          <a:p>
            <a:endParaRPr lang="en-US" sz="4000">
              <a:latin typeface="Cordia New" panose="020B0304020202020204" charset="0"/>
              <a:cs typeface="Cordia New" panose="020B0304020202020204" charset="0"/>
            </a:endParaRPr>
          </a:p>
          <a:p>
            <a:r>
              <a:rPr lang="en-US" sz="4000">
                <a:latin typeface="Cordia New" panose="020B0304020202020204" charset="0"/>
                <a:cs typeface="Cordia New" panose="020B0304020202020204" charset="0"/>
              </a:rPr>
              <a:t>(MKJV)  The Lord is not slow concerning His promise, as some count slowness, but is long-suffering toward us, not purposing that any should perish, but that all should come to repentance.</a:t>
            </a:r>
            <a:endParaRPr lang="en-US" sz="4000">
              <a:latin typeface="Cordia New" panose="020B0304020202020204" charset="0"/>
              <a:cs typeface="Cordia New" panose="020B0304020202020204" charset="0"/>
            </a:endParaRPr>
          </a:p>
          <a:p>
            <a:r>
              <a:rPr lang="en-US" sz="4000">
                <a:latin typeface="Cordia New" panose="020B0304020202020204" charset="0"/>
                <a:cs typeface="Cordia New" panose="020B0304020202020204" charset="0"/>
              </a:rPr>
              <a:t>(Thai KJV)  องค์พระผู้เป็นเจ้าไม่ได้ทรงเฉื่อยช้าในเรื่องพระสัญญาของพระองค์ ตามที่บางคนคิดนั้น แต่พระองค์ได้ทรงอดกลั้นพระทัยไว้ เพราะเห็นแก่เราทั้งหลายมาช้านาน ไม่ทรงประสงค์ที่จะให้ผู้หนึ่งผู้ใดพินาศเลย แต่ทรงปรารถนาที่จะให้คนทั้งปวงกลับใจเสียใหม่</a:t>
            </a:r>
            <a:endParaRPr lang="en-US" sz="4000">
              <a:latin typeface="Cordia New" panose="020B0304020202020204" charset="0"/>
              <a:cs typeface="Cordia New" panose="020B030402020202020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1524000" y="2767965"/>
            <a:ext cx="9413240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sz="8000" b="1">
                <a:latin typeface="Cordia New" panose="020B0304020202020204" charset="0"/>
                <a:cs typeface="Cordia New" panose="020B0304020202020204" charset="0"/>
              </a:rPr>
              <a:t>www.ibdoctrine.org</a:t>
            </a:r>
            <a:endParaRPr lang="en-US" sz="8000" b="1">
              <a:latin typeface="Cordia New" panose="020B0304020202020204" charset="0"/>
              <a:cs typeface="Cordia New" panose="020B030402020202020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Rectangle 1"/>
          <p:cNvSpPr/>
          <p:nvPr/>
        </p:nvSpPr>
        <p:spPr>
          <a:xfrm>
            <a:off x="3009900" y="1885950"/>
            <a:ext cx="6229350" cy="48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sz="750" dirty="0"/>
            </a:br>
            <a:endParaRPr lang="en-US" dirty="0"/>
          </a:p>
        </p:txBody>
      </p:sp>
      <p:graphicFrame>
        <p:nvGraphicFramePr>
          <p:cNvPr id="4194304" name="Table 2"/>
          <p:cNvGraphicFramePr>
            <a:graphicFrameLocks noGrp="1"/>
          </p:cNvGraphicFramePr>
          <p:nvPr/>
        </p:nvGraphicFramePr>
        <p:xfrm>
          <a:off x="685800" y="762000"/>
          <a:ext cx="10974705" cy="59810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6610"/>
                <a:gridCol w="1691640"/>
                <a:gridCol w="3646170"/>
                <a:gridCol w="4820285"/>
              </a:tblGrid>
              <a:tr h="4635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Phase</a:t>
                      </a:r>
                      <a:endParaRPr lang="en-US" sz="1400" b="1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Description</a:t>
                      </a:r>
                      <a:endParaRPr lang="en-US" sz="1400" b="1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Duration</a:t>
                      </a:r>
                      <a:endParaRPr lang="en-US" sz="1400" b="1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Attained and Maintained by:</a:t>
                      </a:r>
                      <a:endParaRPr lang="en-US" sz="1400" b="1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51435" marR="51435" marT="0" marB="0"/>
                </a:tc>
              </a:tr>
              <a:tr h="151828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One</a:t>
                      </a:r>
                      <a:endParaRPr lang="en-US" sz="1800" b="1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effectLst/>
                          <a:latin typeface="Arial Narrow" panose="020B0606020202030204" charset="0"/>
                          <a:cs typeface="Arial Narrow" panose="020B0606020202030204" charset="0"/>
                        </a:rPr>
                        <a:t>Salvation</a:t>
                      </a:r>
                      <a:endParaRPr lang="en-US" sz="2800" b="0" dirty="0">
                        <a:effectLst/>
                        <a:latin typeface="Arial Narrow" panose="020B0606020202030204" charset="0"/>
                        <a:cs typeface="Arial Narrow" panose="020B0606020202030204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0" dirty="0">
                          <a:effectLst/>
                          <a:latin typeface="Arial Narrow" panose="020B0606020202030204" charset="0"/>
                          <a:ea typeface="宋体" panose="02010600030101010101" pitchFamily="2" charset="-122"/>
                          <a:cs typeface="Arial Narrow" panose="020B0606020202030204" charset="0"/>
                        </a:rPr>
                        <a:t>ความรอด</a:t>
                      </a:r>
                      <a:endParaRPr lang="th-TH" sz="2800" b="0" dirty="0">
                        <a:effectLst/>
                        <a:latin typeface="Arial Narrow" panose="020B0606020202030204" charset="0"/>
                        <a:ea typeface="宋体" panose="02010600030101010101" pitchFamily="2" charset="-122"/>
                        <a:cs typeface="Arial Narrow" panose="020B060602020203020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 Narrow" panose="020B0606020202030204" charset="0"/>
                          <a:cs typeface="Arial Narrow" panose="020B0606020202030204" charset="0"/>
                        </a:rPr>
                        <a:t>0.7 of a second (approx. time to make a ‘</a:t>
                      </a:r>
                      <a:r>
                        <a:rPr lang="en-US" sz="1400" b="0" dirty="0" err="1">
                          <a:effectLst/>
                          <a:latin typeface="Arial Narrow" panose="020B0606020202030204" charset="0"/>
                          <a:cs typeface="Arial Narrow" panose="020B0606020202030204" charset="0"/>
                        </a:rPr>
                        <a:t>metanoeo</a:t>
                      </a:r>
                      <a:r>
                        <a:rPr lang="en-US" sz="1400" b="0" dirty="0">
                          <a:effectLst/>
                          <a:latin typeface="Arial Narrow" panose="020B0606020202030204" charset="0"/>
                          <a:cs typeface="Arial Narrow" panose="020B0606020202030204" charset="0"/>
                        </a:rPr>
                        <a:t>’ decision).</a:t>
                      </a:r>
                      <a:endParaRPr lang="en-US" sz="2800" b="0" dirty="0">
                        <a:effectLst/>
                        <a:latin typeface="Arial Narrow" panose="020B0606020202030204" charset="0"/>
                        <a:cs typeface="Arial Narrow" panose="020B0606020202030204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altLang="en-US" sz="2800" b="0" dirty="0">
                          <a:effectLst/>
                          <a:latin typeface="Arial Narrow" panose="020B0606020202030204" charset="0"/>
                          <a:ea typeface="宋体" panose="02010600030101010101" pitchFamily="2" charset="-122"/>
                          <a:cs typeface="Arial Narrow" panose="020B0606020202030204" charset="0"/>
                        </a:rPr>
                        <a:t>0.7 วินาที ซึ่งเป็นเวลาที่ต้องใช้ในการตัดสินใจเชื่อในพระคริสต์ </a:t>
                      </a:r>
                      <a:endParaRPr lang="en-US" altLang="en-US" sz="2800" b="0" dirty="0">
                        <a:effectLst/>
                        <a:latin typeface="Arial Narrow" panose="020B0606020202030204" charset="0"/>
                        <a:ea typeface="宋体" panose="02010600030101010101" pitchFamily="2" charset="-122"/>
                        <a:cs typeface="Arial Narrow" panose="020B060602020203020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 Narrow" panose="020B0606020202030204" charset="0"/>
                          <a:cs typeface="Arial Narrow" panose="020B0606020202030204" charset="0"/>
                        </a:rPr>
                        <a:t>Faith Alone in Christ Alone.</a:t>
                      </a:r>
                      <a:endParaRPr lang="en-US" sz="2800" b="0" dirty="0">
                        <a:effectLst/>
                        <a:latin typeface="Arial Narrow" panose="020B0606020202030204" charset="0"/>
                        <a:cs typeface="Arial Narrow" panose="020B0606020202030204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0" dirty="0">
                          <a:effectLst/>
                          <a:latin typeface="Arial Narrow" panose="020B0606020202030204" charset="0"/>
                          <a:ea typeface="宋体" panose="02010600030101010101" pitchFamily="2" charset="-122"/>
                          <a:cs typeface="Arial Narrow" panose="020B0606020202030204" charset="0"/>
                        </a:rPr>
                        <a:t>เชื่ออย่างเดียวในพระคริสต์เพียงผู้เดียว</a:t>
                      </a:r>
                      <a:endParaRPr lang="th-TH" sz="2800" b="0" dirty="0">
                        <a:effectLst/>
                        <a:latin typeface="Arial Narrow" panose="020B0606020202030204" charset="0"/>
                        <a:ea typeface="宋体" panose="02010600030101010101" pitchFamily="2" charset="-122"/>
                        <a:cs typeface="Arial Narrow" panose="020B0606020202030204" charset="0"/>
                      </a:endParaRPr>
                    </a:p>
                  </a:txBody>
                  <a:tcPr marL="51435" marR="51435" marT="0" marB="0"/>
                </a:tc>
              </a:tr>
              <a:tr h="229679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Two</a:t>
                      </a:r>
                      <a:endParaRPr lang="en-US" sz="1800" b="1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effectLst/>
                          <a:latin typeface="Arial Narrow" panose="020B0606020202030204" charset="0"/>
                          <a:cs typeface="Arial Narrow" panose="020B0606020202030204" charset="0"/>
                        </a:rPr>
                        <a:t>The </a:t>
                      </a:r>
                      <a:endParaRPr lang="en-US" sz="2800" b="0" dirty="0">
                        <a:effectLst/>
                        <a:latin typeface="Arial Narrow" panose="020B0606020202030204" charset="0"/>
                        <a:cs typeface="Arial Narrow" panose="020B0606020202030204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effectLst/>
                          <a:latin typeface="Arial Narrow" panose="020B0606020202030204" charset="0"/>
                          <a:cs typeface="Arial Narrow" panose="020B0606020202030204" charset="0"/>
                        </a:rPr>
                        <a:t>Spiritual Life</a:t>
                      </a:r>
                      <a:endParaRPr lang="en-US" sz="2800" b="0" dirty="0">
                        <a:effectLst/>
                        <a:latin typeface="Arial Narrow" panose="020B0606020202030204" charset="0"/>
                        <a:cs typeface="Arial Narrow" panose="020B0606020202030204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altLang="en-US" sz="2800" b="0" dirty="0">
                          <a:effectLst/>
                          <a:latin typeface="Arial Narrow" panose="020B0606020202030204" charset="0"/>
                          <a:ea typeface="宋体" panose="02010600030101010101" pitchFamily="2" charset="-122"/>
                          <a:cs typeface="Arial Narrow" panose="020B0606020202030204" charset="0"/>
                        </a:rPr>
                        <a:t>ชีวิตฝ่ายวิญญาณ</a:t>
                      </a:r>
                      <a:endParaRPr lang="th-TH" altLang="en-US" sz="2800" b="0" dirty="0">
                        <a:effectLst/>
                        <a:latin typeface="Arial Narrow" panose="020B0606020202030204" charset="0"/>
                        <a:ea typeface="宋体" panose="02010600030101010101" pitchFamily="2" charset="-122"/>
                        <a:cs typeface="Arial Narrow" panose="020B060602020203020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 Narrow" panose="020B0606020202030204" charset="0"/>
                          <a:cs typeface="Arial Narrow" panose="020B0606020202030204" charset="0"/>
                        </a:rPr>
                        <a:t>From the moment of salvation to physical death or Rapture of Church.</a:t>
                      </a:r>
                      <a:endParaRPr lang="en-US" sz="2800" b="0" dirty="0">
                        <a:effectLst/>
                        <a:latin typeface="Arial Narrow" panose="020B0606020202030204" charset="0"/>
                        <a:cs typeface="Arial Narrow" panose="020B0606020202030204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altLang="en-US" sz="2800" b="0" dirty="0">
                          <a:effectLst/>
                          <a:latin typeface="Arial Narrow" panose="020B0606020202030204" charset="0"/>
                          <a:ea typeface="宋体" panose="02010600030101010101" pitchFamily="2" charset="-122"/>
                          <a:cs typeface="Arial Narrow" panose="020B0606020202030204" charset="0"/>
                        </a:rPr>
                        <a:t>ตั้งแต่เวลารอดจนถึงการตายทางร่างกาย หรือ การรับขึ้นไปของคริสตจักร</a:t>
                      </a:r>
                      <a:endParaRPr lang="th-TH" altLang="en-US" sz="2800" b="0" dirty="0">
                        <a:effectLst/>
                        <a:latin typeface="Arial Narrow" panose="020B0606020202030204" charset="0"/>
                        <a:ea typeface="宋体" panose="02010600030101010101" pitchFamily="2" charset="-122"/>
                        <a:cs typeface="Arial Narrow" panose="020B060602020203020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 Narrow" panose="020B0606020202030204" charset="0"/>
                          <a:cs typeface="Arial Narrow" panose="020B0606020202030204" charset="0"/>
                        </a:rPr>
                        <a:t>Consistent study and application of Bible doctrine under the power of the Holy Spirit.</a:t>
                      </a:r>
                      <a:endParaRPr lang="en-US" sz="2800" b="0" dirty="0">
                        <a:effectLst/>
                        <a:latin typeface="Arial Narrow" panose="020B0606020202030204" charset="0"/>
                        <a:cs typeface="Arial Narrow" panose="020B0606020202030204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altLang="en-US" sz="2800" b="0" dirty="0">
                          <a:effectLst/>
                          <a:latin typeface="Arial Narrow" panose="020B0606020202030204" charset="0"/>
                          <a:ea typeface="宋体" panose="02010600030101010101" pitchFamily="2" charset="-122"/>
                          <a:cs typeface="Arial Narrow" panose="020B0606020202030204" charset="0"/>
                        </a:rPr>
                        <a:t>การเรียนและการประยุกต์หลักคำสอนพระคัมภีร์อย่างสม่ำเสมอภายใต้การประกอบด้วยพระวิญญาณบริสุทธิ์ </a:t>
                      </a:r>
                      <a:endParaRPr lang="th-TH" altLang="en-US" sz="2800" b="0" dirty="0">
                        <a:effectLst/>
                        <a:latin typeface="Arial Narrow" panose="020B0606020202030204" charset="0"/>
                        <a:ea typeface="宋体" panose="02010600030101010101" pitchFamily="2" charset="-122"/>
                        <a:cs typeface="Arial Narrow" panose="020B0606020202030204" charset="0"/>
                      </a:endParaRPr>
                    </a:p>
                  </a:txBody>
                  <a:tcPr marL="51435" marR="51435" marT="0" marB="0"/>
                </a:tc>
              </a:tr>
              <a:tr h="170243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Three</a:t>
                      </a:r>
                      <a:endParaRPr lang="en-US" sz="1800" b="1">
                        <a:effectLst/>
                        <a:latin typeface="Calibri" panose="020F0502020204030204"/>
                        <a:ea typeface="宋体" panose="02010600030101010101" pitchFamily="2" charset="-122"/>
                        <a:cs typeface="Cordia New" panose="020B030402020202020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effectLst/>
                          <a:latin typeface="Arial Narrow" panose="020B0606020202030204" charset="0"/>
                          <a:cs typeface="Arial Narrow" panose="020B0606020202030204" charset="0"/>
                        </a:rPr>
                        <a:t>Eternity</a:t>
                      </a:r>
                      <a:endParaRPr lang="en-US" sz="2800" b="0" dirty="0">
                        <a:effectLst/>
                        <a:latin typeface="Arial Narrow" panose="020B0606020202030204" charset="0"/>
                        <a:cs typeface="Arial Narrow" panose="020B0606020202030204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altLang="en-US" sz="2800" b="0" dirty="0">
                          <a:effectLst/>
                          <a:latin typeface="Arial Narrow" panose="020B0606020202030204" charset="0"/>
                          <a:ea typeface="宋体" panose="02010600030101010101" pitchFamily="2" charset="-122"/>
                          <a:cs typeface="Arial Narrow" panose="020B0606020202030204" charset="0"/>
                        </a:rPr>
                        <a:t>นิรันดร์กาล</a:t>
                      </a:r>
                      <a:endParaRPr lang="th-TH" altLang="en-US" sz="2800" b="0" dirty="0">
                        <a:effectLst/>
                        <a:latin typeface="Arial Narrow" panose="020B0606020202030204" charset="0"/>
                        <a:ea typeface="宋体" panose="02010600030101010101" pitchFamily="2" charset="-122"/>
                        <a:cs typeface="Arial Narrow" panose="020B060602020203020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uFillTx/>
                          <a:latin typeface="Arial Narrow" panose="020B0606020202030204" charset="0"/>
                          <a:cs typeface="Arial Narrow" panose="020B0606020202030204" charset="0"/>
                        </a:rPr>
                        <a:t>Begins at the time of physical death or Rapture, continues forever.</a:t>
                      </a:r>
                      <a:endParaRPr lang="en-US" sz="2800" b="0" dirty="0">
                        <a:effectLst/>
                        <a:latin typeface="Arial Narrow" panose="020B0606020202030204" charset="0"/>
                        <a:cs typeface="Arial Narrow" panose="020B0606020202030204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altLang="en-US" sz="2800" b="0" dirty="0">
                          <a:effectLst/>
                          <a:latin typeface="Arial Narrow" panose="020B0606020202030204" charset="0"/>
                          <a:ea typeface="宋体" panose="02010600030101010101" pitchFamily="2" charset="-122"/>
                          <a:cs typeface="Arial Narrow" panose="020B0606020202030204" charset="0"/>
                        </a:rPr>
                        <a:t>เริ่มต้นตั้งแต่การตายหรือ</a:t>
                      </a:r>
                      <a:r>
                        <a:rPr lang="th-TH" altLang="en-US" sz="2800" b="0" dirty="0">
                          <a:effectLst/>
                          <a:latin typeface="Arial Narrow" panose="020B0606020202030204" charset="0"/>
                          <a:ea typeface="宋体" panose="02010600030101010101" pitchFamily="2" charset="-122"/>
                          <a:cs typeface="Arial Narrow" panose="020B0606020202030204" charset="0"/>
                          <a:sym typeface="+mn-ea"/>
                        </a:rPr>
                        <a:t>การรับขึ้นไปของคริสตจักร และไม่มีวันสิ้นสุด</a:t>
                      </a:r>
                      <a:endParaRPr lang="th-TH" altLang="en-US" sz="2800" b="0" dirty="0">
                        <a:effectLst/>
                        <a:latin typeface="Arial Narrow" panose="020B0606020202030204" charset="0"/>
                        <a:ea typeface="宋体" panose="02010600030101010101" pitchFamily="2" charset="-122"/>
                        <a:cs typeface="Arial Narrow" panose="020B060602020203020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 Narrow" panose="020B0606020202030204" charset="0"/>
                          <a:cs typeface="Arial Narrow" panose="020B0606020202030204" charset="0"/>
                        </a:rPr>
                        <a:t>Soul is first transferred into interim body then eternal body at Rapture.</a:t>
                      </a:r>
                      <a:endParaRPr lang="en-US" sz="2800" b="0" dirty="0">
                        <a:effectLst/>
                        <a:latin typeface="Arial Narrow" panose="020B0606020202030204" charset="0"/>
                        <a:cs typeface="Arial Narrow" panose="020B0606020202030204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altLang="en-US" sz="2800" b="0" dirty="0">
                          <a:effectLst/>
                          <a:latin typeface="Arial Narrow" panose="020B0606020202030204" charset="0"/>
                          <a:ea typeface="宋体" panose="02010600030101010101" pitchFamily="2" charset="-122"/>
                          <a:cs typeface="Arial Narrow" panose="020B0606020202030204" charset="0"/>
                        </a:rPr>
                        <a:t>จิตใจของผู้เชื่อได้เข้ากายชั่วคราวก่อน แล้วได้รับกายนิรันดร์ ณ เวลาที่</a:t>
                      </a:r>
                      <a:r>
                        <a:rPr lang="th-TH" altLang="en-US" sz="2800" b="0" dirty="0">
                          <a:effectLst/>
                          <a:latin typeface="Arial Narrow" panose="020B0606020202030204" charset="0"/>
                          <a:ea typeface="宋体" panose="02010600030101010101" pitchFamily="2" charset="-122"/>
                          <a:cs typeface="Arial Narrow" panose="020B0606020202030204" charset="0"/>
                          <a:sym typeface="+mn-ea"/>
                        </a:rPr>
                        <a:t>คริสตจักรได้ถูกรับขึ้นไป</a:t>
                      </a:r>
                      <a:endParaRPr lang="th-TH" altLang="en-US" sz="2800" b="0" dirty="0">
                        <a:effectLst/>
                        <a:latin typeface="Arial Narrow" panose="020B0606020202030204" charset="0"/>
                        <a:ea typeface="宋体" panose="02010600030101010101" pitchFamily="2" charset="-122"/>
                        <a:cs typeface="Arial Narrow" panose="020B0606020202030204" charset="0"/>
                      </a:endParaRPr>
                    </a:p>
                  </a:txBody>
                  <a:tcPr marL="51435" marR="51435" marT="0" marB="0"/>
                </a:tc>
              </a:tr>
            </a:tbl>
          </a:graphicData>
        </a:graphic>
      </p:graphicFrame>
      <p:sp>
        <p:nvSpPr>
          <p:cNvPr id="3" name="Text Box 2"/>
          <p:cNvSpPr txBox="1"/>
          <p:nvPr/>
        </p:nvSpPr>
        <p:spPr>
          <a:xfrm>
            <a:off x="2438400" y="304483"/>
            <a:ext cx="814387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th-TH" altLang="en-US" sz="2700">
                <a:solidFill>
                  <a:schemeClr val="bg1"/>
                </a:solidFill>
              </a:rPr>
              <a:t>สามเฟสในชีวิตคริสเตียน</a:t>
            </a:r>
            <a:r>
              <a:rPr lang="th-TH" altLang="en-US" sz="2250">
                <a:solidFill>
                  <a:schemeClr val="bg1"/>
                </a:solidFill>
              </a:rPr>
              <a:t> </a:t>
            </a:r>
            <a:r>
              <a:rPr lang="en-US" altLang="en-US" sz="2250">
                <a:solidFill>
                  <a:schemeClr val="bg1"/>
                </a:solidFill>
              </a:rPr>
              <a:t>/ The 3 Phases of the Spiritual Life</a:t>
            </a:r>
            <a:endParaRPr lang="en-US" altLang="en-US" sz="225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cBook\Desktop\john 3 16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1143001"/>
            <a:ext cx="6073775" cy="454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MacBook\Desktop\John 3 at baseball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14400"/>
            <a:ext cx="9865995" cy="523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cBook\Desktop\tim-tebow-john-3-16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7035"/>
            <a:ext cx="8750300" cy="604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762000"/>
            <a:ext cx="8763000" cy="1470025"/>
          </a:xfrm>
        </p:spPr>
        <p:txBody>
          <a:bodyPr>
            <a:noAutofit/>
          </a:bodyPr>
          <a:lstStyle/>
          <a:p>
            <a:pPr algn="ctr"/>
            <a:r>
              <a:rPr lang="el-GR" sz="44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ngsana New" panose="02020603050405020304" pitchFamily="18" charset="-34"/>
              </a:rPr>
              <a:t>ουτως </a:t>
            </a:r>
            <a:r>
              <a:rPr lang="en-US" sz="44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ngsana New" panose="02020603050405020304" pitchFamily="18" charset="-34"/>
              </a:rPr>
              <a:t> </a:t>
            </a:r>
            <a:r>
              <a:rPr lang="el-GR" sz="44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ngsana New" panose="02020603050405020304" pitchFamily="18" charset="-34"/>
              </a:rPr>
              <a:t>γαρ</a:t>
            </a:r>
            <a:r>
              <a:rPr lang="en-US" sz="44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ngsana New" panose="02020603050405020304" pitchFamily="18" charset="-34"/>
              </a:rPr>
              <a:t> </a:t>
            </a:r>
            <a:r>
              <a:rPr lang="el-GR" sz="44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ngsana New" panose="02020603050405020304" pitchFamily="18" charset="-34"/>
              </a:rPr>
              <a:t> </a:t>
            </a:r>
            <a:r>
              <a:rPr lang="el-GR" sz="44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ngsana New" panose="02020603050405020304" pitchFamily="18" charset="-34"/>
              </a:rPr>
              <a:t>ηγαπησεν </a:t>
            </a:r>
            <a:r>
              <a:rPr lang="el-GR" sz="44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ngsana New" panose="02020603050405020304" pitchFamily="18" charset="-34"/>
              </a:rPr>
              <a:t> </a:t>
            </a:r>
            <a:r>
              <a:rPr lang="el-GR" sz="44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ngsana New" panose="02020603050405020304" pitchFamily="18" charset="-34"/>
              </a:rPr>
              <a:t>ο  θεος τον κοσμον </a:t>
            </a:r>
            <a:br>
              <a:rPr lang="en-US" sz="4400" dirty="0" smtClean="0">
                <a:effectLst/>
                <a:latin typeface="Angsana New" panose="02020603050405020304" pitchFamily="18" charset="-34"/>
                <a:ea typeface="宋体" panose="02010600030101010101" pitchFamily="2" charset="-122"/>
                <a:cs typeface="Angsana New" panose="02020603050405020304" pitchFamily="18" charset="-34"/>
              </a:rPr>
            </a:br>
            <a:r>
              <a:rPr lang="el-GR" sz="44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ngsana New" panose="02020603050405020304" pitchFamily="18" charset="-34"/>
              </a:rPr>
              <a:t> </a:t>
            </a:r>
            <a:r>
              <a:rPr lang="el-GR" sz="44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ngsana New" panose="02020603050405020304" pitchFamily="18" charset="-34"/>
              </a:rPr>
              <a:t>ωστε  τον  υιον   μονογενη </a:t>
            </a:r>
            <a:r>
              <a:rPr lang="el-GR" sz="44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ngsana New" panose="02020603050405020304" pitchFamily="18" charset="-34"/>
              </a:rPr>
              <a:t>εδωκεν </a:t>
            </a:r>
            <a:br>
              <a:rPr lang="en-US" sz="44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ngsana New" panose="02020603050405020304" pitchFamily="18" charset="-34"/>
              </a:rPr>
            </a:br>
            <a:r>
              <a:rPr lang="el-GR" sz="44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ngsana New" panose="02020603050405020304" pitchFamily="18" charset="-34"/>
              </a:rPr>
              <a:t> </a:t>
            </a:r>
            <a:r>
              <a:rPr lang="el-GR" sz="44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ngsana New" panose="02020603050405020304" pitchFamily="18" charset="-34"/>
              </a:rPr>
              <a:t>ινα  πας ο πιστευων  εις  αυτον </a:t>
            </a:r>
            <a:br>
              <a:rPr lang="en-US" sz="44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ngsana New" panose="02020603050405020304" pitchFamily="18" charset="-34"/>
              </a:rPr>
            </a:br>
            <a:r>
              <a:rPr lang="el-GR" sz="44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ngsana New" panose="02020603050405020304" pitchFamily="18" charset="-34"/>
              </a:rPr>
              <a:t>μη  αποληται  </a:t>
            </a:r>
            <a:r>
              <a:rPr lang="el-GR" sz="44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ngsana New" panose="02020603050405020304" pitchFamily="18" charset="-34"/>
              </a:rPr>
              <a:t>αλλ  εχη ζωην  αιωνιον </a:t>
            </a:r>
            <a:br>
              <a:rPr lang="en-US" sz="44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ngsana New" panose="02020603050405020304" pitchFamily="18" charset="-34"/>
              </a:rPr>
            </a:br>
            <a:br>
              <a:rPr lang="en-US" sz="44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ngsana New" panose="02020603050405020304" pitchFamily="18" charset="-34"/>
              </a:rPr>
            </a:br>
            <a:r>
              <a:rPr lang="en-US" sz="44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ngsana New" panose="02020603050405020304" pitchFamily="18" charset="-34"/>
              </a:rPr>
              <a:t>For God loved the world in this way:</a:t>
            </a:r>
            <a:br>
              <a:rPr lang="en-US" sz="44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ngsana New" panose="02020603050405020304" pitchFamily="18" charset="-34"/>
              </a:rPr>
            </a:br>
            <a:r>
              <a:rPr lang="en-US" sz="44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ngsana New" panose="02020603050405020304" pitchFamily="18" charset="-34"/>
              </a:rPr>
              <a:t>He gave His Son, the uniquely born One,</a:t>
            </a:r>
            <a:br>
              <a:rPr lang="en-US" sz="44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ngsana New" panose="02020603050405020304" pitchFamily="18" charset="-34"/>
              </a:rPr>
            </a:br>
            <a:r>
              <a:rPr lang="en-US" sz="44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ngsana New" panose="02020603050405020304" pitchFamily="18" charset="-34"/>
              </a:rPr>
              <a:t>in order that whosoever believed in Him</a:t>
            </a:r>
            <a:br>
              <a:rPr lang="en-US" sz="44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ngsana New" panose="02020603050405020304" pitchFamily="18" charset="-34"/>
              </a:rPr>
            </a:br>
            <a:r>
              <a:rPr lang="en-US" sz="4400" dirty="0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Angsana New" panose="02020603050405020304" pitchFamily="18" charset="-34"/>
              </a:rPr>
              <a:t>would never perish, but have eternal life.</a:t>
            </a:r>
            <a:endParaRPr lang="en-US" sz="4400" dirty="0">
              <a:effectLst/>
              <a:latin typeface="Angsana New" panose="02020603050405020304" pitchFamily="18" charset="-34"/>
              <a:ea typeface="宋体" panose="02010600030101010101" pitchFamily="2" charset="-122"/>
              <a:cs typeface="Angsana New" panose="02020603050405020304" pitchFamily="18" charset="-3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8200"/>
            <a:ext cx="10515600" cy="1325563"/>
          </a:xfrm>
        </p:spPr>
        <p:txBody>
          <a:bodyPr/>
          <a:p>
            <a:r>
              <a:rPr lang="th-TH" altLang="en-US"/>
              <a:t>                           ยอห์น 3</a:t>
            </a:r>
            <a:r>
              <a:rPr lang="en-US" altLang="en-US"/>
              <a:t>:</a:t>
            </a:r>
            <a:r>
              <a:rPr lang="th-TH" altLang="en-US"/>
              <a:t>16</a:t>
            </a:r>
            <a:endParaRPr lang="th-TH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th-TH" sz="4400"/>
          </a:p>
          <a:p>
            <a:r>
              <a:rPr lang="th-TH" sz="5000"/>
              <a:t>พระเจ้าทรงรักโลกขนาดนี้</a:t>
            </a:r>
            <a:r>
              <a:rPr lang="en-US" altLang="th-TH" sz="5000"/>
              <a:t> [</a:t>
            </a:r>
            <a:r>
              <a:rPr lang="th-TH" altLang="th-TH" sz="5000"/>
              <a:t>หรือ อย่างนี้ว่า</a:t>
            </a:r>
            <a:r>
              <a:rPr lang="en-US" altLang="th-TH" sz="5000"/>
              <a:t>]</a:t>
            </a:r>
            <a:r>
              <a:rPr lang="th-TH" sz="5000"/>
              <a:t> พระองค์ทรงประทานบุตรของพระองค์ ผู้บังเกิดอย่างเอกลักษณ์เฉพาะ เพื่อผู้ใดก็ตามที่วางใจเชื่อในพระองค์ จะไม่พนาศแต่มีชีวิตนิรันดร์</a:t>
            </a:r>
            <a:endParaRPr lang="th-TH" sz="5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685800"/>
            <a:ext cx="1082040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/>
              <a:t>“By </a:t>
            </a:r>
            <a:r>
              <a:rPr lang="en-US" sz="3000" dirty="0"/>
              <a:t>faith </a:t>
            </a:r>
            <a:r>
              <a:rPr lang="en-US" sz="3000" dirty="0" smtClean="0"/>
              <a:t>[applied doctrine] Abraham</a:t>
            </a:r>
            <a:r>
              <a:rPr lang="en-US" sz="3000" dirty="0"/>
              <a:t>, being tested, </a:t>
            </a:r>
            <a:r>
              <a:rPr lang="en-US" sz="3000" dirty="0" smtClean="0"/>
              <a:t>offered </a:t>
            </a:r>
            <a:r>
              <a:rPr lang="en-US" sz="3000" dirty="0"/>
              <a:t>up Isaac.  </a:t>
            </a:r>
            <a:r>
              <a:rPr lang="en-US" sz="3000" dirty="0" smtClean="0"/>
              <a:t>And </a:t>
            </a:r>
            <a:r>
              <a:rPr lang="en-US" sz="3000" dirty="0"/>
              <a:t>he who had received the promises offered up </a:t>
            </a:r>
            <a:r>
              <a:rPr lang="en-US" sz="3000" dirty="0" smtClean="0"/>
              <a:t>his</a:t>
            </a:r>
            <a:endParaRPr lang="en-US" sz="3000" dirty="0" smtClean="0"/>
          </a:p>
          <a:p>
            <a:pPr algn="ctr"/>
            <a:r>
              <a:rPr lang="en-US" sz="3000" dirty="0" smtClean="0"/>
              <a:t> </a:t>
            </a:r>
            <a:r>
              <a:rPr lang="en-US" sz="3000" strike="sngStrike" dirty="0"/>
              <a:t>only-begotten </a:t>
            </a:r>
            <a:r>
              <a:rPr lang="en-US" sz="3000" strike="sngStrike" dirty="0" smtClean="0"/>
              <a:t>son </a:t>
            </a:r>
            <a:r>
              <a:rPr lang="en-US" sz="3000" dirty="0" smtClean="0"/>
              <a:t>[</a:t>
            </a:r>
            <a:r>
              <a:rPr lang="vi-VN" sz="2400" dirty="0" smtClean="0">
                <a:cs typeface="Arabic Typesetting" pitchFamily="66" charset="-78"/>
              </a:rPr>
              <a:t>μονογενής</a:t>
            </a:r>
            <a:r>
              <a:rPr lang="en-US" sz="2400" dirty="0" smtClean="0">
                <a:cs typeface="Arabic Typesetting" pitchFamily="66" charset="-78"/>
              </a:rPr>
              <a:t>n</a:t>
            </a:r>
            <a:r>
              <a:rPr lang="en-US" sz="3000" dirty="0" smtClean="0"/>
              <a:t>/ mono-genes = uniquely born son],  </a:t>
            </a:r>
            <a:endParaRPr lang="en-US" sz="3000" dirty="0" smtClean="0"/>
          </a:p>
          <a:p>
            <a:pPr algn="ctr"/>
            <a:r>
              <a:rPr lang="en-US" sz="3000" dirty="0" smtClean="0"/>
              <a:t>of </a:t>
            </a:r>
            <a:r>
              <a:rPr lang="en-US" sz="3000" dirty="0"/>
              <a:t>whom it was said that in Isaac your Seed shall be called, concluding that God was able to raise him up, </a:t>
            </a:r>
            <a:endParaRPr lang="en-US" sz="3000" dirty="0" smtClean="0"/>
          </a:p>
          <a:p>
            <a:pPr algn="ctr"/>
            <a:r>
              <a:rPr lang="en-US" sz="3000" dirty="0" smtClean="0"/>
              <a:t>even </a:t>
            </a:r>
            <a:r>
              <a:rPr lang="en-US" sz="3000" dirty="0"/>
              <a:t>from the dead, from where he even received him, </a:t>
            </a:r>
            <a:endParaRPr lang="en-US" sz="3000" dirty="0" smtClean="0"/>
          </a:p>
          <a:p>
            <a:pPr algn="ctr"/>
            <a:r>
              <a:rPr lang="en-US" sz="3000" dirty="0" smtClean="0"/>
              <a:t>in </a:t>
            </a:r>
            <a:r>
              <a:rPr lang="en-US" sz="3000" dirty="0"/>
              <a:t>a figure</a:t>
            </a:r>
            <a:r>
              <a:rPr lang="en-US" sz="3000" dirty="0" smtClean="0"/>
              <a:t>.[</a:t>
            </a:r>
            <a:r>
              <a:rPr lang="vi-VN" sz="3200" dirty="0" smtClean="0"/>
              <a:t>παραβολή</a:t>
            </a:r>
            <a:r>
              <a:rPr lang="en-US" sz="3200" dirty="0" smtClean="0"/>
              <a:t> / </a:t>
            </a:r>
            <a:r>
              <a:rPr lang="en-US" sz="3200" dirty="0" err="1" smtClean="0"/>
              <a:t>paraboley</a:t>
            </a:r>
            <a:r>
              <a:rPr lang="en-US" sz="3200" dirty="0" smtClean="0"/>
              <a:t> = analogy]</a:t>
            </a:r>
            <a:endParaRPr lang="vi-VN" sz="3200" dirty="0"/>
          </a:p>
          <a:p>
            <a:pPr algn="ctr"/>
            <a:r>
              <a:rPr lang="en-US" sz="3000" dirty="0" smtClean="0"/>
              <a:t>” (Heb. 11:17-19)</a:t>
            </a:r>
            <a:endParaRPr lang="en-US" sz="3000" dirty="0" smtClean="0"/>
          </a:p>
          <a:p>
            <a:pPr algn="ctr"/>
            <a:endParaRPr lang="en-US" sz="3000" dirty="0" smtClean="0"/>
          </a:p>
          <a:p>
            <a:pPr algn="ctr"/>
            <a:r>
              <a:rPr lang="en-US" sz="2600" dirty="0" smtClean="0"/>
              <a:t>“And </a:t>
            </a:r>
            <a:r>
              <a:rPr lang="en-US" sz="2600" dirty="0"/>
              <a:t>the sons of </a:t>
            </a:r>
            <a:r>
              <a:rPr lang="en-US" sz="2600" dirty="0" err="1"/>
              <a:t>Keturah</a:t>
            </a:r>
            <a:r>
              <a:rPr lang="en-US" sz="2600" dirty="0"/>
              <a:t>, Abraham's concubine: She bore </a:t>
            </a:r>
            <a:r>
              <a:rPr lang="en-US" sz="2600" dirty="0" err="1"/>
              <a:t>Zimran</a:t>
            </a:r>
            <a:r>
              <a:rPr lang="en-US" sz="2600" dirty="0"/>
              <a:t>, and </a:t>
            </a:r>
            <a:r>
              <a:rPr lang="en-US" sz="2600" dirty="0" err="1"/>
              <a:t>Jokshan</a:t>
            </a:r>
            <a:r>
              <a:rPr lang="en-US" sz="2600" dirty="0"/>
              <a:t>, and Medan, and </a:t>
            </a:r>
            <a:r>
              <a:rPr lang="en-US" sz="2600" dirty="0" err="1"/>
              <a:t>Midian</a:t>
            </a:r>
            <a:r>
              <a:rPr lang="en-US" sz="2600" dirty="0"/>
              <a:t>, and </a:t>
            </a:r>
            <a:r>
              <a:rPr lang="en-US" sz="2600" dirty="0" err="1"/>
              <a:t>Ishbak</a:t>
            </a:r>
            <a:r>
              <a:rPr lang="en-US" sz="2600" dirty="0"/>
              <a:t>, and </a:t>
            </a:r>
            <a:r>
              <a:rPr lang="en-US" sz="2600" dirty="0" err="1"/>
              <a:t>Shuah</a:t>
            </a:r>
            <a:r>
              <a:rPr lang="en-US" sz="2600" dirty="0" smtClean="0"/>
              <a:t>.”</a:t>
            </a:r>
            <a:endParaRPr lang="en-US" sz="2600" dirty="0" smtClean="0"/>
          </a:p>
          <a:p>
            <a:pPr algn="ctr"/>
            <a:r>
              <a:rPr lang="en-US" sz="2600" dirty="0" smtClean="0"/>
              <a:t>(1 Chron. 1:32, see also Gen. 25:1-6)</a:t>
            </a:r>
            <a:endParaRPr lang="en-US" sz="2600" dirty="0"/>
          </a:p>
          <a:p>
            <a:pPr algn="ctr"/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as a parable Heb 11 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0600" y="533400"/>
            <a:ext cx="10583545" cy="602170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65885" y="404495"/>
            <a:ext cx="9460230" cy="60483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深度">
  <a:themeElements>
    <a:clrScheme name="深度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深度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深度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TM04033923[[fn=深度]]</Template>
  <TotalTime>0</TotalTime>
  <Words>3302</Words>
  <Application>WPS Presentation</Application>
  <PresentationFormat>Custom</PresentationFormat>
  <Paragraphs>89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5" baseType="lpstr">
      <vt:lpstr>Arial</vt:lpstr>
      <vt:lpstr>宋体</vt:lpstr>
      <vt:lpstr>Wingdings</vt:lpstr>
      <vt:lpstr>Times New Roman</vt:lpstr>
      <vt:lpstr>Angsana New</vt:lpstr>
      <vt:lpstr>Corbel</vt:lpstr>
      <vt:lpstr>DilleniaUPC</vt:lpstr>
      <vt:lpstr>微软雅黑</vt:lpstr>
      <vt:lpstr>Arial Unicode MS</vt:lpstr>
      <vt:lpstr>华文楷体</vt:lpstr>
      <vt:lpstr>Calibri</vt:lpstr>
      <vt:lpstr>Cordia New</vt:lpstr>
      <vt:lpstr>Arabic Typesetting</vt:lpstr>
      <vt:lpstr>Ezra SIL</vt:lpstr>
      <vt:lpstr>Calibri</vt:lpstr>
      <vt:lpstr>Cordia New</vt:lpstr>
      <vt:lpstr>Arial Narrow</vt:lpstr>
      <vt:lpstr>Angsana New</vt:lpstr>
      <vt:lpstr>深度</vt:lpstr>
      <vt:lpstr>PowerPoint 演示文稿</vt:lpstr>
      <vt:lpstr>PowerPoint 演示文稿</vt:lpstr>
      <vt:lpstr>PowerPoint 演示文稿</vt:lpstr>
      <vt:lpstr>PowerPoint 演示文稿</vt:lpstr>
      <vt:lpstr>ουτως  γαρ  ηγαπησεν  ο  θεος τον κοσμον   ωστε  τον  υιον   μονογενη εδωκεν   ινα  πας ο πιστευων  εις  αυτον  μη  αποληται  αλλ  εχη ζωην  αιωνιον   For God loved the world in this way: He gave His Son, the uniquely born One, in order that whosoever believed in Him would never perish, but have eternal life.</vt:lpstr>
      <vt:lpstr>                           ยอห์น 3:16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</cp:lastModifiedBy>
  <cp:revision>11</cp:revision>
  <dcterms:created xsi:type="dcterms:W3CDTF">2018-03-11T07:16:00Z</dcterms:created>
  <dcterms:modified xsi:type="dcterms:W3CDTF">2021-08-11T05:05:11Z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1033-11.2.0.10223</vt:lpwstr>
  </property>
</Properties>
</file>