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6"/>
  </p:notesMasterIdLst>
  <p:sldIdLst>
    <p:sldId id="363" r:id="rId3"/>
    <p:sldId id="313" r:id="rId4"/>
    <p:sldId id="349" r:id="rId5"/>
    <p:sldId id="351" r:id="rId6"/>
    <p:sldId id="354" r:id="rId7"/>
    <p:sldId id="352" r:id="rId8"/>
    <p:sldId id="353" r:id="rId9"/>
    <p:sldId id="355" r:id="rId10"/>
    <p:sldId id="356" r:id="rId11"/>
    <p:sldId id="357" r:id="rId12"/>
    <p:sldId id="358" r:id="rId13"/>
    <p:sldId id="359" r:id="rId14"/>
    <p:sldId id="36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B9B8"/>
    <a:srgbClr val="06B4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46" y="-77"/>
      </p:cViewPr>
      <p:guideLst>
        <p:guide orient="horz" pos="2208"/>
        <p:guide pos="28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notesMaster" Target="notesMasters/notesMaster1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3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8360-7E5B-4B3F-B3CC-E2CEC7BC1E0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F8F3-16AF-49F2-AA0F-7FB133ED1D25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8360-7E5B-4B3F-B3CC-E2CEC7BC1E0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F8F3-16AF-49F2-AA0F-7FB133ED1D25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6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6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8360-7E5B-4B3F-B3CC-E2CEC7BC1E0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F8F3-16AF-49F2-AA0F-7FB133ED1D25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8360-7E5B-4B3F-B3CC-E2CEC7BC1E0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F8F3-16AF-49F2-AA0F-7FB133ED1D25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8360-7E5B-4B3F-B3CC-E2CEC7BC1E0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F8F3-16AF-49F2-AA0F-7FB133ED1D25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8360-7E5B-4B3F-B3CC-E2CEC7BC1E0C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F8F3-16AF-49F2-AA0F-7FB133ED1D25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8360-7E5B-4B3F-B3CC-E2CEC7BC1E0C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F8F3-16AF-49F2-AA0F-7FB133ED1D25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8360-7E5B-4B3F-B3CC-E2CEC7BC1E0C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F8F3-16AF-49F2-AA0F-7FB133ED1D25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8360-7E5B-4B3F-B3CC-E2CEC7BC1E0C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F8F3-16AF-49F2-AA0F-7FB133ED1D25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8360-7E5B-4B3F-B3CC-E2CEC7BC1E0C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F8F3-16AF-49F2-AA0F-7FB133ED1D25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8360-7E5B-4B3F-B3CC-E2CEC7BC1E0C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F8F3-16AF-49F2-AA0F-7FB133ED1D25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38360-7E5B-4B3F-B3CC-E2CEC7BC1E0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9F8F3-16AF-49F2-AA0F-7FB133ED1D25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F09F8F3-16AF-49F2-AA0F-7FB133ED1D25}" type="slidenum">
              <a:rPr lang="en-US" smtClean="0"/>
            </a:fld>
            <a:endParaRPr lang="en-US"/>
          </a:p>
        </p:txBody>
      </p:sp>
      <p:sp>
        <p:nvSpPr>
          <p:cNvPr id="5" name="Title 4"/>
          <p:cNvSpPr/>
          <p:nvPr/>
        </p:nvSpPr>
        <p:spPr>
          <a:xfrm>
            <a:off x="533400" y="289528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th-TH" sz="3500"/>
              <a:t>INTRODUCTION TO THE SPIRITUAL LIFE</a:t>
            </a:r>
            <a:endParaRPr lang="en-US" altLang="th-TH" sz="3500"/>
          </a:p>
          <a:p>
            <a:endParaRPr lang="en-US" altLang="th-TH" sz="3500"/>
          </a:p>
          <a:p>
            <a:r>
              <a:rPr lang="th-TH" sz="5000"/>
              <a:t>การแนะนำชีวิตฝ่ายวิญญาณ </a:t>
            </a:r>
            <a:endParaRPr lang="th-TH" sz="5000"/>
          </a:p>
          <a:p>
            <a:endParaRPr lang="th-TH" sz="3500"/>
          </a:p>
          <a:p>
            <a:r>
              <a:rPr lang="en-US" sz="3500"/>
              <a:t>(ITTSL 11)</a:t>
            </a:r>
            <a:endParaRPr lang="en-US" sz="35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81000" y="761683"/>
            <a:ext cx="8229600" cy="1143000"/>
          </a:xfrm>
        </p:spPr>
        <p:txBody>
          <a:bodyPr/>
          <a:p>
            <a:r>
              <a:rPr lang="en-US"/>
              <a:t>Hilarious: </a:t>
            </a:r>
            <a:r>
              <a:rPr lang="th-TH"/>
              <a:t>ขำกลิ่ง ตลกมาก </a:t>
            </a:r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F09F8F3-16AF-49F2-AA0F-7FB133ED1D25}" type="slidenum">
              <a:rPr lang="en-US" smtClean="0"/>
            </a:fld>
            <a:endParaRPr lang="en-US"/>
          </a:p>
        </p:txBody>
      </p:sp>
      <p:pic>
        <p:nvPicPr>
          <p:cNvPr id="5" name="Content Placeholder 4" descr="Google hilarious"/>
          <p:cNvPicPr>
            <a:picLocks noChangeAspect="1"/>
          </p:cNvPicPr>
          <p:nvPr>
            <p:ph sz="half" idx="1"/>
          </p:nvPr>
        </p:nvPicPr>
        <p:blipFill>
          <a:blip r:embed="rId1"/>
          <a:stretch>
            <a:fillRect/>
          </a:stretch>
        </p:blipFill>
        <p:spPr>
          <a:xfrm>
            <a:off x="1287780" y="2324735"/>
            <a:ext cx="6629400" cy="300863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F09F8F3-16AF-49F2-AA0F-7FB133ED1D25}" type="slidenum">
              <a:rPr lang="en-US" smtClean="0"/>
            </a:fld>
            <a:endParaRPr lang="en-US"/>
          </a:p>
        </p:txBody>
      </p:sp>
      <p:pic>
        <p:nvPicPr>
          <p:cNvPr id="7" name="Content Placeholder 6"/>
          <p:cNvPicPr>
            <a:picLocks noChangeAspect="1"/>
          </p:cNvPicPr>
          <p:nvPr>
            <p:ph sz="half" idx="1"/>
          </p:nvPr>
        </p:nvPicPr>
        <p:blipFill>
          <a:blip r:embed="rId1"/>
          <a:stretch>
            <a:fillRect/>
          </a:stretch>
        </p:blipFill>
        <p:spPr>
          <a:xfrm>
            <a:off x="304800" y="3810000"/>
            <a:ext cx="3778250" cy="2514600"/>
          </a:xfrm>
          <a:prstGeom prst="rect">
            <a:avLst/>
          </a:prstGeom>
        </p:spPr>
      </p:pic>
      <p:pic>
        <p:nvPicPr>
          <p:cNvPr id="6" name="Content Placeholder 5"/>
          <p:cNvPicPr>
            <a:picLocks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240655" y="4053205"/>
            <a:ext cx="3556000" cy="236664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533400"/>
            <a:ext cx="3113405" cy="207200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0200" y="609600"/>
            <a:ext cx="3404235" cy="22656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8000" y="2457450"/>
            <a:ext cx="3133090" cy="207772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th-TH" sz="4000">
                <a:latin typeface="Angsana New" panose="02020603050405020304" charset="0"/>
                <a:cs typeface="Angsana New" panose="02020603050405020304" charset="0"/>
              </a:rPr>
              <a:t>มาระโก 12</a:t>
            </a:r>
            <a:r>
              <a:rPr lang="en-US" sz="4000">
                <a:latin typeface="Angsana New" panose="02020603050405020304" charset="0"/>
                <a:cs typeface="Angsana New" panose="02020603050405020304" charset="0"/>
                <a:sym typeface="+mn-ea"/>
              </a:rPr>
              <a:t>:</a:t>
            </a:r>
            <a:r>
              <a:rPr lang="th-TH" altLang="en-US" sz="4000">
                <a:latin typeface="Angsana New" panose="02020603050405020304" charset="0"/>
                <a:cs typeface="Angsana New" panose="02020603050405020304" charset="0"/>
                <a:sym typeface="+mn-ea"/>
              </a:rPr>
              <a:t>41</a:t>
            </a:r>
            <a:r>
              <a:rPr lang="en-US" altLang="en-US" sz="4000">
                <a:latin typeface="Angsana New" panose="02020603050405020304" charset="0"/>
                <a:cs typeface="Angsana New" panose="02020603050405020304" charset="0"/>
                <a:sym typeface="+mn-ea"/>
              </a:rPr>
              <a:t>-44; </a:t>
            </a:r>
            <a:r>
              <a:rPr lang="th-TH" sz="4000">
                <a:latin typeface="Angsana New" panose="02020603050405020304" charset="0"/>
                <a:cs typeface="Angsana New" panose="02020603050405020304" charset="0"/>
              </a:rPr>
              <a:t> ลูกา </a:t>
            </a:r>
            <a:r>
              <a:rPr lang="en-US" sz="4000">
                <a:latin typeface="Angsana New" panose="02020603050405020304" charset="0"/>
                <a:cs typeface="Angsana New" panose="02020603050405020304" charset="0"/>
              </a:rPr>
              <a:t>21:1-4</a:t>
            </a:r>
            <a:endParaRPr lang="en-US" sz="4000">
              <a:latin typeface="Angsana New" panose="02020603050405020304" charset="0"/>
              <a:cs typeface="Angsana New" panose="0202060305040502030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F09F8F3-16AF-49F2-AA0F-7FB133ED1D25}" type="slidenum">
              <a:rPr lang="en-US" smtClean="0"/>
            </a:fld>
            <a:endParaRPr lang="en-US"/>
          </a:p>
        </p:txBody>
      </p:sp>
      <p:pic>
        <p:nvPicPr>
          <p:cNvPr id="6" name="Content Placeholder 5"/>
          <p:cNvPicPr>
            <a:picLocks noChangeAspect="1"/>
          </p:cNvPicPr>
          <p:nvPr>
            <p:ph sz="half" idx="1"/>
          </p:nvPr>
        </p:nvPicPr>
        <p:blipFill>
          <a:blip r:embed="rId1"/>
          <a:stretch>
            <a:fillRect/>
          </a:stretch>
        </p:blipFill>
        <p:spPr>
          <a:xfrm>
            <a:off x="1233170" y="1101090"/>
            <a:ext cx="7002145" cy="540448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24200" y="2895600"/>
            <a:ext cx="4038600" cy="594360"/>
          </a:xfrm>
        </p:spPr>
        <p:txBody>
          <a:bodyPr/>
          <a:p>
            <a:pPr marL="0" indent="0">
              <a:buNone/>
            </a:pPr>
            <a:r>
              <a:rPr lang="en-US"/>
              <a:t>www.ibdoctrine.org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F09F8F3-16AF-49F2-AA0F-7FB133ED1D25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Rectangle 1"/>
          <p:cNvSpPr/>
          <p:nvPr/>
        </p:nvSpPr>
        <p:spPr>
          <a:xfrm>
            <a:off x="1485900" y="1885950"/>
            <a:ext cx="6229350" cy="483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n-US" sz="750" dirty="0"/>
            </a:br>
            <a:endParaRPr lang="en-US" dirty="0"/>
          </a:p>
        </p:txBody>
      </p:sp>
      <p:graphicFrame>
        <p:nvGraphicFramePr>
          <p:cNvPr id="4194304" name="Table 2"/>
          <p:cNvGraphicFramePr>
            <a:graphicFrameLocks noGrp="1"/>
          </p:cNvGraphicFramePr>
          <p:nvPr/>
        </p:nvGraphicFramePr>
        <p:xfrm>
          <a:off x="217170" y="1704975"/>
          <a:ext cx="8709660" cy="38633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8020"/>
                <a:gridCol w="1384935"/>
                <a:gridCol w="2778125"/>
                <a:gridCol w="3878580"/>
              </a:tblGrid>
              <a:tr h="29908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Phase</a:t>
                      </a:r>
                      <a:endParaRPr lang="en-US" sz="1200" b="1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Cordia New" panose="020B0304020202020204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Description</a:t>
                      </a:r>
                      <a:endParaRPr lang="en-US" sz="1200" b="1">
                        <a:effectLst/>
                        <a:latin typeface="Calibri" panose="020F0502020204030204"/>
                        <a:ea typeface="宋体" panose="02010600030101010101" pitchFamily="2" charset="-122"/>
                        <a:cs typeface="Cordia New" panose="020B0304020202020204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Duration</a:t>
                      </a:r>
                      <a:endParaRPr lang="en-US" sz="1200" b="1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Cordia New" panose="020B0304020202020204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Attained and Maintained by:</a:t>
                      </a:r>
                      <a:endParaRPr lang="en-US" sz="1200" b="1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Cordia New" panose="020B0304020202020204"/>
                      </a:endParaRPr>
                    </a:p>
                  </a:txBody>
                  <a:tcPr marL="51435" marR="51435" marT="0" marB="0"/>
                </a:tc>
              </a:tr>
              <a:tr h="98107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One</a:t>
                      </a:r>
                      <a:endParaRPr lang="en-US" sz="1200" b="1">
                        <a:effectLst/>
                        <a:latin typeface="Calibri" panose="020F0502020204030204"/>
                        <a:ea typeface="宋体" panose="02010600030101010101" pitchFamily="2" charset="-122"/>
                        <a:cs typeface="Cordia New" panose="020B0304020202020204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>
                          <a:effectLst/>
                          <a:latin typeface="Arial Narrow" panose="020B0606020202030204" charset="0"/>
                          <a:cs typeface="Arial Narrow" panose="020B0606020202030204" charset="0"/>
                        </a:rPr>
                        <a:t>Salvation</a:t>
                      </a:r>
                      <a:endParaRPr lang="en-US" sz="900" b="0" dirty="0">
                        <a:effectLst/>
                        <a:latin typeface="Arial Narrow" panose="020B0606020202030204" charset="0"/>
                        <a:cs typeface="Arial Narrow" panose="020B0606020202030204" charset="0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100" b="0" dirty="0">
                          <a:effectLst/>
                          <a:latin typeface="Arial Narrow" panose="020B0606020202030204" charset="0"/>
                          <a:ea typeface="宋体" panose="02010600030101010101" pitchFamily="2" charset="-122"/>
                          <a:cs typeface="Arial Narrow" panose="020B0606020202030204" charset="0"/>
                        </a:rPr>
                        <a:t>ความรอด</a:t>
                      </a:r>
                      <a:endParaRPr lang="th-TH" sz="2100" b="0" dirty="0">
                        <a:effectLst/>
                        <a:latin typeface="Arial Narrow" panose="020B0606020202030204" charset="0"/>
                        <a:ea typeface="宋体" panose="02010600030101010101" pitchFamily="2" charset="-122"/>
                        <a:cs typeface="Arial Narrow" panose="020B060602020203020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>
                          <a:effectLst/>
                          <a:latin typeface="Arial Narrow" panose="020B0606020202030204" charset="0"/>
                          <a:cs typeface="Arial Narrow" panose="020B0606020202030204" charset="0"/>
                        </a:rPr>
                        <a:t>0.7 of a second (approx. time to make a ‘</a:t>
                      </a:r>
                      <a:r>
                        <a:rPr lang="en-US" sz="900" b="0" dirty="0" err="1">
                          <a:effectLst/>
                          <a:latin typeface="Arial Narrow" panose="020B0606020202030204" charset="0"/>
                          <a:cs typeface="Arial Narrow" panose="020B0606020202030204" charset="0"/>
                        </a:rPr>
                        <a:t>metanoeo</a:t>
                      </a:r>
                      <a:r>
                        <a:rPr lang="en-US" sz="900" b="0" dirty="0">
                          <a:effectLst/>
                          <a:latin typeface="Arial Narrow" panose="020B0606020202030204" charset="0"/>
                          <a:cs typeface="Arial Narrow" panose="020B0606020202030204" charset="0"/>
                        </a:rPr>
                        <a:t>’ decision).</a:t>
                      </a:r>
                      <a:endParaRPr lang="en-US" sz="2100" b="0" dirty="0">
                        <a:effectLst/>
                        <a:latin typeface="Arial Narrow" panose="020B0606020202030204" charset="0"/>
                        <a:cs typeface="Arial Narrow" panose="020B0606020202030204" charset="0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altLang="en-US" sz="2100" b="0" dirty="0">
                          <a:effectLst/>
                          <a:latin typeface="Arial Narrow" panose="020B0606020202030204" charset="0"/>
                          <a:ea typeface="宋体" panose="02010600030101010101" pitchFamily="2" charset="-122"/>
                          <a:cs typeface="Arial Narrow" panose="020B0606020202030204" charset="0"/>
                        </a:rPr>
                        <a:t>0.7 วินาที ซึ่งเป็นเวลาที่ต้องใช้ในการตัดสินใจเชื่อในพระคริสต์ </a:t>
                      </a:r>
                      <a:endParaRPr lang="en-US" altLang="en-US" sz="2100" b="0" dirty="0">
                        <a:effectLst/>
                        <a:latin typeface="Arial Narrow" panose="020B0606020202030204" charset="0"/>
                        <a:ea typeface="宋体" panose="02010600030101010101" pitchFamily="2" charset="-122"/>
                        <a:cs typeface="Arial Narrow" panose="020B060602020203020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>
                          <a:effectLst/>
                          <a:latin typeface="Arial Narrow" panose="020B0606020202030204" charset="0"/>
                          <a:cs typeface="Arial Narrow" panose="020B0606020202030204" charset="0"/>
                        </a:rPr>
                        <a:t>Faith Alone in Christ Alone.</a:t>
                      </a:r>
                      <a:endParaRPr lang="en-US" sz="2100" b="0" dirty="0">
                        <a:effectLst/>
                        <a:latin typeface="Arial Narrow" panose="020B0606020202030204" charset="0"/>
                        <a:cs typeface="Arial Narrow" panose="020B0606020202030204" charset="0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100" b="0" dirty="0">
                          <a:effectLst/>
                          <a:latin typeface="Arial Narrow" panose="020B0606020202030204" charset="0"/>
                          <a:ea typeface="宋体" panose="02010600030101010101" pitchFamily="2" charset="-122"/>
                          <a:cs typeface="Arial Narrow" panose="020B0606020202030204" charset="0"/>
                        </a:rPr>
                        <a:t>เชื่ออย่างเดียวในพระคริสต์เพียงผู้เดียว</a:t>
                      </a:r>
                      <a:endParaRPr lang="th-TH" sz="2100" b="0" dirty="0">
                        <a:effectLst/>
                        <a:latin typeface="Arial Narrow" panose="020B0606020202030204" charset="0"/>
                        <a:ea typeface="宋体" panose="02010600030101010101" pitchFamily="2" charset="-122"/>
                        <a:cs typeface="Arial Narrow" panose="020B0606020202030204" charset="0"/>
                      </a:endParaRPr>
                    </a:p>
                  </a:txBody>
                  <a:tcPr marL="51435" marR="51435" marT="0" marB="0"/>
                </a:tc>
              </a:tr>
              <a:tr h="148336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Two</a:t>
                      </a:r>
                      <a:endParaRPr lang="en-US" sz="1200" b="1">
                        <a:effectLst/>
                        <a:latin typeface="Calibri" panose="020F0502020204030204"/>
                        <a:ea typeface="宋体" panose="02010600030101010101" pitchFamily="2" charset="-122"/>
                        <a:cs typeface="Cordia New" panose="020B0304020202020204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>
                          <a:effectLst/>
                          <a:latin typeface="Arial Narrow" panose="020B0606020202030204" charset="0"/>
                          <a:cs typeface="Arial Narrow" panose="020B0606020202030204" charset="0"/>
                        </a:rPr>
                        <a:t>The </a:t>
                      </a:r>
                      <a:endParaRPr lang="en-US" sz="900" b="0" dirty="0">
                        <a:effectLst/>
                        <a:latin typeface="Arial Narrow" panose="020B0606020202030204" charset="0"/>
                        <a:cs typeface="Arial Narrow" panose="020B0606020202030204" charset="0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>
                          <a:effectLst/>
                          <a:latin typeface="Arial Narrow" panose="020B0606020202030204" charset="0"/>
                          <a:cs typeface="Arial Narrow" panose="020B0606020202030204" charset="0"/>
                        </a:rPr>
                        <a:t>Spiritual Life</a:t>
                      </a:r>
                      <a:endParaRPr lang="en-US" sz="2100" b="0" dirty="0">
                        <a:effectLst/>
                        <a:latin typeface="Arial Narrow" panose="020B0606020202030204" charset="0"/>
                        <a:cs typeface="Arial Narrow" panose="020B0606020202030204" charset="0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altLang="en-US" sz="2100" b="0" dirty="0">
                          <a:effectLst/>
                          <a:latin typeface="Arial Narrow" panose="020B0606020202030204" charset="0"/>
                          <a:ea typeface="宋体" panose="02010600030101010101" pitchFamily="2" charset="-122"/>
                          <a:cs typeface="Arial Narrow" panose="020B0606020202030204" charset="0"/>
                        </a:rPr>
                        <a:t>ชีวิตฝ่ายวิญญาณ</a:t>
                      </a:r>
                      <a:endParaRPr lang="th-TH" altLang="en-US" sz="2100" b="0" dirty="0">
                        <a:effectLst/>
                        <a:latin typeface="Arial Narrow" panose="020B0606020202030204" charset="0"/>
                        <a:ea typeface="宋体" panose="02010600030101010101" pitchFamily="2" charset="-122"/>
                        <a:cs typeface="Arial Narrow" panose="020B060602020203020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>
                          <a:effectLst/>
                          <a:latin typeface="Arial Narrow" panose="020B0606020202030204" charset="0"/>
                          <a:cs typeface="Arial Narrow" panose="020B0606020202030204" charset="0"/>
                        </a:rPr>
                        <a:t>From the moment of salvation to physical death or Rapture of Church.</a:t>
                      </a:r>
                      <a:endParaRPr lang="en-US" sz="2100" b="0" dirty="0">
                        <a:effectLst/>
                        <a:latin typeface="Arial Narrow" panose="020B0606020202030204" charset="0"/>
                        <a:cs typeface="Arial Narrow" panose="020B0606020202030204" charset="0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altLang="en-US" sz="2100" b="0" dirty="0">
                          <a:effectLst/>
                          <a:latin typeface="Arial Narrow" panose="020B0606020202030204" charset="0"/>
                          <a:ea typeface="宋体" panose="02010600030101010101" pitchFamily="2" charset="-122"/>
                          <a:cs typeface="Arial Narrow" panose="020B0606020202030204" charset="0"/>
                        </a:rPr>
                        <a:t>ตั้งแต่เวลารอดจนถึงการตายทางร่างกาย หรือ การรับขึ้นไปของคริสตจักร</a:t>
                      </a:r>
                      <a:endParaRPr lang="th-TH" altLang="en-US" sz="2100" b="0" dirty="0">
                        <a:effectLst/>
                        <a:latin typeface="Arial Narrow" panose="020B0606020202030204" charset="0"/>
                        <a:ea typeface="宋体" panose="02010600030101010101" pitchFamily="2" charset="-122"/>
                        <a:cs typeface="Arial Narrow" panose="020B060602020203020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>
                          <a:effectLst/>
                          <a:latin typeface="Arial Narrow" panose="020B0606020202030204" charset="0"/>
                          <a:cs typeface="Arial Narrow" panose="020B0606020202030204" charset="0"/>
                        </a:rPr>
                        <a:t>Consistent study and application of Bible doctrine under the power of the Holy Spirit.</a:t>
                      </a:r>
                      <a:endParaRPr lang="en-US" sz="2100" b="0" dirty="0">
                        <a:effectLst/>
                        <a:latin typeface="Arial Narrow" panose="020B0606020202030204" charset="0"/>
                        <a:cs typeface="Arial Narrow" panose="020B0606020202030204" charset="0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altLang="en-US" sz="2100" b="0" dirty="0">
                          <a:effectLst/>
                          <a:latin typeface="Arial Narrow" panose="020B0606020202030204" charset="0"/>
                          <a:ea typeface="宋体" panose="02010600030101010101" pitchFamily="2" charset="-122"/>
                          <a:cs typeface="Arial Narrow" panose="020B0606020202030204" charset="0"/>
                        </a:rPr>
                        <a:t>การเรียนและการประยุกต์หลักคำสอนพระคัมภีร์อย่างสม่ำเสมอภายใต้การประกอบด้วยพระวิญญาณบริสุทธิ์ (คือ ด้วยฤทธิ์เดชจากพระวิญญาณบริสุทธิ์</a:t>
                      </a:r>
                      <a:endParaRPr lang="th-TH" altLang="en-US" sz="2100" b="0" dirty="0">
                        <a:effectLst/>
                        <a:latin typeface="Arial Narrow" panose="020B0606020202030204" charset="0"/>
                        <a:ea typeface="宋体" panose="02010600030101010101" pitchFamily="2" charset="-122"/>
                        <a:cs typeface="Arial Narrow" panose="020B0606020202030204" charset="0"/>
                      </a:endParaRPr>
                    </a:p>
                  </a:txBody>
                  <a:tcPr marL="51435" marR="51435" marT="0" marB="0"/>
                </a:tc>
              </a:tr>
              <a:tr h="10998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Three</a:t>
                      </a:r>
                      <a:endParaRPr lang="en-US" sz="1200" b="1">
                        <a:effectLst/>
                        <a:latin typeface="Calibri" panose="020F0502020204030204"/>
                        <a:ea typeface="宋体" panose="02010600030101010101" pitchFamily="2" charset="-122"/>
                        <a:cs typeface="Cordia New" panose="020B0304020202020204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>
                          <a:effectLst/>
                          <a:latin typeface="Arial Narrow" panose="020B0606020202030204" charset="0"/>
                          <a:cs typeface="Arial Narrow" panose="020B0606020202030204" charset="0"/>
                        </a:rPr>
                        <a:t>Eternity</a:t>
                      </a:r>
                      <a:endParaRPr lang="en-US" sz="2100" b="0" dirty="0">
                        <a:effectLst/>
                        <a:latin typeface="Arial Narrow" panose="020B0606020202030204" charset="0"/>
                        <a:cs typeface="Arial Narrow" panose="020B0606020202030204" charset="0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altLang="en-US" sz="2100" b="0" dirty="0">
                          <a:effectLst/>
                          <a:latin typeface="Arial Narrow" panose="020B0606020202030204" charset="0"/>
                          <a:ea typeface="宋体" panose="02010600030101010101" pitchFamily="2" charset="-122"/>
                          <a:cs typeface="Arial Narrow" panose="020B0606020202030204" charset="0"/>
                        </a:rPr>
                        <a:t>นิรันดร์กาล</a:t>
                      </a:r>
                      <a:endParaRPr lang="th-TH" altLang="en-US" sz="2100" b="0" dirty="0">
                        <a:effectLst/>
                        <a:latin typeface="Arial Narrow" panose="020B0606020202030204" charset="0"/>
                        <a:ea typeface="宋体" panose="02010600030101010101" pitchFamily="2" charset="-122"/>
                        <a:cs typeface="Arial Narrow" panose="020B060602020203020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>
                          <a:effectLst/>
                          <a:latin typeface="Arial Narrow" panose="020B0606020202030204" charset="0"/>
                          <a:cs typeface="Arial Narrow" panose="020B0606020202030204" charset="0"/>
                        </a:rPr>
                        <a:t>Begins at the time of physical death or Rapture, continues forever.</a:t>
                      </a:r>
                      <a:endParaRPr lang="en-US" sz="2100" b="0" dirty="0">
                        <a:effectLst/>
                        <a:latin typeface="Arial Narrow" panose="020B0606020202030204" charset="0"/>
                        <a:cs typeface="Arial Narrow" panose="020B0606020202030204" charset="0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altLang="en-US" sz="2100" b="0" dirty="0">
                          <a:effectLst/>
                          <a:latin typeface="Arial Narrow" panose="020B0606020202030204" charset="0"/>
                          <a:ea typeface="宋体" panose="02010600030101010101" pitchFamily="2" charset="-122"/>
                          <a:cs typeface="Arial Narrow" panose="020B0606020202030204" charset="0"/>
                        </a:rPr>
                        <a:t>เริ่มต้นตั้งแต่การตายหรือ</a:t>
                      </a:r>
                      <a:r>
                        <a:rPr lang="th-TH" altLang="en-US" sz="2100" b="0" dirty="0">
                          <a:effectLst/>
                          <a:latin typeface="Arial Narrow" panose="020B0606020202030204" charset="0"/>
                          <a:ea typeface="宋体" panose="02010600030101010101" pitchFamily="2" charset="-122"/>
                          <a:cs typeface="Arial Narrow" panose="020B0606020202030204" charset="0"/>
                          <a:sym typeface="+mn-ea"/>
                        </a:rPr>
                        <a:t>การรับขึ้นไปของคริสตจักร และไม่มีวันสิ้นสุด</a:t>
                      </a:r>
                      <a:endParaRPr lang="th-TH" altLang="en-US" sz="2100" b="0" dirty="0">
                        <a:effectLst/>
                        <a:latin typeface="Arial Narrow" panose="020B0606020202030204" charset="0"/>
                        <a:ea typeface="宋体" panose="02010600030101010101" pitchFamily="2" charset="-122"/>
                        <a:cs typeface="Arial Narrow" panose="020B060602020203020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>
                          <a:effectLst/>
                          <a:latin typeface="Arial Narrow" panose="020B0606020202030204" charset="0"/>
                          <a:cs typeface="Arial Narrow" panose="020B0606020202030204" charset="0"/>
                        </a:rPr>
                        <a:t>Soul is first transferred into interim body then eternal body at Rapture.</a:t>
                      </a:r>
                      <a:endParaRPr lang="en-US" sz="2100" b="0" dirty="0">
                        <a:effectLst/>
                        <a:latin typeface="Arial Narrow" panose="020B0606020202030204" charset="0"/>
                        <a:cs typeface="Arial Narrow" panose="020B0606020202030204" charset="0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altLang="en-US" sz="2100" b="0" dirty="0">
                          <a:effectLst/>
                          <a:latin typeface="Arial Narrow" panose="020B0606020202030204" charset="0"/>
                          <a:ea typeface="宋体" panose="02010600030101010101" pitchFamily="2" charset="-122"/>
                          <a:cs typeface="Arial Narrow" panose="020B0606020202030204" charset="0"/>
                        </a:rPr>
                        <a:t>จิตใจของผู้เชื่อได้เข้ากายชั่วคราวก่อน แล้วได้รับกายนิรันดร์ ณ เวลาที่</a:t>
                      </a:r>
                      <a:r>
                        <a:rPr lang="th-TH" altLang="en-US" sz="2100" b="0" dirty="0">
                          <a:effectLst/>
                          <a:latin typeface="Arial Narrow" panose="020B0606020202030204" charset="0"/>
                          <a:ea typeface="宋体" panose="02010600030101010101" pitchFamily="2" charset="-122"/>
                          <a:cs typeface="Arial Narrow" panose="020B0606020202030204" charset="0"/>
                          <a:sym typeface="+mn-ea"/>
                        </a:rPr>
                        <a:t>คริสตจักรได้ถูกรับขึ้นไป</a:t>
                      </a:r>
                      <a:endParaRPr lang="th-TH" altLang="en-US" sz="2100" b="0" dirty="0">
                        <a:effectLst/>
                        <a:latin typeface="Arial Narrow" panose="020B0606020202030204" charset="0"/>
                        <a:ea typeface="宋体" panose="02010600030101010101" pitchFamily="2" charset="-122"/>
                        <a:cs typeface="Arial Narrow" panose="020B0606020202030204" charset="0"/>
                      </a:endParaRPr>
                    </a:p>
                  </a:txBody>
                  <a:tcPr marL="51435" marR="51435" marT="0" marB="0"/>
                </a:tc>
              </a:tr>
            </a:tbl>
          </a:graphicData>
        </a:graphic>
      </p:graphicFrame>
      <p:sp>
        <p:nvSpPr>
          <p:cNvPr id="3" name="Text Box 2"/>
          <p:cNvSpPr txBox="1"/>
          <p:nvPr/>
        </p:nvSpPr>
        <p:spPr>
          <a:xfrm>
            <a:off x="811530" y="1185863"/>
            <a:ext cx="8143875" cy="506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th-TH" altLang="en-US" sz="2700"/>
              <a:t>สามเฟสในชีวิตคริสเตียน</a:t>
            </a:r>
            <a:r>
              <a:rPr lang="th-TH" altLang="en-US" sz="2250"/>
              <a:t> </a:t>
            </a:r>
            <a:r>
              <a:rPr lang="en-US" altLang="en-US" sz="2250"/>
              <a:t>/ The 3 Phases of the Spiritual Life</a:t>
            </a:r>
            <a:endParaRPr lang="en-US" altLang="en-US" sz="225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F09F8F3-16AF-49F2-AA0F-7FB133ED1D25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340" y="928370"/>
            <a:ext cx="8125460" cy="5198110"/>
          </a:xfrm>
        </p:spPr>
        <p:txBody>
          <a:bodyPr>
            <a:normAutofit lnSpcReduction="10000"/>
          </a:bodyPr>
          <a:p>
            <a:pPr marL="0" indent="0">
              <a:buNone/>
            </a:pPr>
            <a:r>
              <a:rPr lang="th-TH" sz="4400">
                <a:latin typeface="Cordia New" panose="020B0304020202020204" charset="0"/>
                <a:cs typeface="Cordia New" panose="020B0304020202020204" charset="0"/>
              </a:rPr>
              <a:t>ฤทธิ์เดชสองอย่างของชีวิตฝ่ายวิญญาณ</a:t>
            </a:r>
            <a:endParaRPr lang="th-TH" sz="4400">
              <a:latin typeface="Cordia New" panose="020B0304020202020204" charset="0"/>
              <a:cs typeface="Cordia New" panose="020B0304020202020204" charset="0"/>
            </a:endParaRPr>
          </a:p>
          <a:p>
            <a:r>
              <a:rPr lang="th-TH" sz="4400">
                <a:latin typeface="Cordia New" panose="020B0304020202020204" charset="0"/>
                <a:cs typeface="Cordia New" panose="020B0304020202020204" charset="0"/>
              </a:rPr>
              <a:t>1. พระคำของพระเจ้า (ฮีบรู 4</a:t>
            </a:r>
            <a:r>
              <a:rPr lang="en-US" sz="4400">
                <a:latin typeface="Cordia New" panose="020B0304020202020204" charset="0"/>
                <a:cs typeface="Cordia New" panose="020B0304020202020204" charset="0"/>
              </a:rPr>
              <a:t>:12)</a:t>
            </a:r>
            <a:endParaRPr lang="en-US" sz="4400">
              <a:latin typeface="Cordia New" panose="020B0304020202020204" charset="0"/>
              <a:cs typeface="Cordia New" panose="020B0304020202020204" charset="0"/>
            </a:endParaRPr>
          </a:p>
          <a:p>
            <a:r>
              <a:rPr lang="en-US" sz="4400">
                <a:latin typeface="Cordia New" panose="020B0304020202020204" charset="0"/>
                <a:cs typeface="Cordia New" panose="020B0304020202020204" charset="0"/>
              </a:rPr>
              <a:t>2. </a:t>
            </a:r>
            <a:r>
              <a:rPr lang="th-TH" sz="4400">
                <a:latin typeface="Cordia New" panose="020B0304020202020204" charset="0"/>
                <a:cs typeface="Cordia New" panose="020B0304020202020204" charset="0"/>
              </a:rPr>
              <a:t>การประกอบด้วยพระวิญญาณ</a:t>
            </a:r>
            <a:r>
              <a:rPr lang="en-US" sz="4400">
                <a:latin typeface="Cordia New" panose="020B0304020202020204" charset="0"/>
                <a:cs typeface="Cordia New" panose="020B0304020202020204" charset="0"/>
              </a:rPr>
              <a:t> </a:t>
            </a:r>
            <a:r>
              <a:rPr lang="th-TH" altLang="en-US" sz="4400">
                <a:latin typeface="Cordia New" panose="020B0304020202020204" charset="0"/>
                <a:cs typeface="Cordia New" panose="020B0304020202020204" charset="0"/>
              </a:rPr>
              <a:t>(เอเฟซัส</a:t>
            </a:r>
            <a:r>
              <a:rPr lang="en-US" sz="4400">
                <a:latin typeface="Cordia New" panose="020B0304020202020204" charset="0"/>
                <a:cs typeface="Cordia New" panose="020B0304020202020204" charset="0"/>
              </a:rPr>
              <a:t> 5:18; </a:t>
            </a:r>
            <a:r>
              <a:rPr lang="th-TH" altLang="en-US" sz="4400">
                <a:latin typeface="Cordia New" panose="020B0304020202020204" charset="0"/>
                <a:cs typeface="Cordia New" panose="020B0304020202020204" charset="0"/>
              </a:rPr>
              <a:t>ยอห์น</a:t>
            </a:r>
            <a:r>
              <a:rPr lang="en-US" sz="4400">
                <a:latin typeface="Cordia New" panose="020B0304020202020204" charset="0"/>
                <a:cs typeface="Cordia New" panose="020B0304020202020204" charset="0"/>
              </a:rPr>
              <a:t> 14:26; 2 </a:t>
            </a:r>
            <a:r>
              <a:rPr lang="th-TH" altLang="en-US" sz="4400">
                <a:latin typeface="Cordia New" panose="020B0304020202020204" charset="0"/>
                <a:cs typeface="Cordia New" panose="020B0304020202020204" charset="0"/>
              </a:rPr>
              <a:t>ทิโมธี 1</a:t>
            </a:r>
            <a:r>
              <a:rPr lang="en-US" altLang="th-TH" sz="4400">
                <a:latin typeface="Cordia New" panose="020B0304020202020204" charset="0"/>
                <a:cs typeface="Cordia New" panose="020B0304020202020204" charset="0"/>
              </a:rPr>
              <a:t>:7)</a:t>
            </a:r>
            <a:endParaRPr lang="en-US" altLang="th-TH" sz="4400">
              <a:latin typeface="Cordia New" panose="020B0304020202020204" charset="0"/>
              <a:cs typeface="Cordia New" panose="020B0304020202020204" charset="0"/>
            </a:endParaRPr>
          </a:p>
          <a:p>
            <a:r>
              <a:rPr lang="th-TH" altLang="th-TH" sz="4400">
                <a:latin typeface="Cordia New" panose="020B0304020202020204" charset="0"/>
                <a:cs typeface="Cordia New" panose="020B0304020202020204" charset="0"/>
              </a:rPr>
              <a:t>ไม่ใช่การอัศจรรย์</a:t>
            </a:r>
            <a:endParaRPr lang="th-TH" altLang="th-TH" sz="4400">
              <a:latin typeface="Cordia New" panose="020B0304020202020204" charset="0"/>
              <a:cs typeface="Cordia New" panose="020B0304020202020204" charset="0"/>
            </a:endParaRPr>
          </a:p>
          <a:p>
            <a:r>
              <a:rPr lang="th-TH" altLang="th-TH" sz="4400">
                <a:latin typeface="Cordia New" panose="020B0304020202020204" charset="0"/>
                <a:cs typeface="Cordia New" panose="020B0304020202020204" charset="0"/>
              </a:rPr>
              <a:t>ไม่ใช่กฎศาสนา</a:t>
            </a:r>
            <a:endParaRPr lang="th-TH" altLang="th-TH" sz="4400">
              <a:latin typeface="Cordia New" panose="020B0304020202020204" charset="0"/>
              <a:cs typeface="Cordia New" panose="020B0304020202020204" charset="0"/>
            </a:endParaRPr>
          </a:p>
          <a:p>
            <a:r>
              <a:rPr lang="th-TH" altLang="th-TH" sz="4400">
                <a:latin typeface="Cordia New" panose="020B0304020202020204" charset="0"/>
                <a:cs typeface="Cordia New" panose="020B0304020202020204" charset="0"/>
              </a:rPr>
              <a:t>ไม่ใช่อารมณ์ หรือ ความรู้สึก</a:t>
            </a:r>
            <a:endParaRPr lang="en-US" altLang="th-TH" sz="4400">
              <a:latin typeface="Cordia New" panose="020B0304020202020204" charset="0"/>
              <a:cs typeface="Cordia New" panose="020B0304020202020204" charset="0"/>
            </a:endParaRPr>
          </a:p>
          <a:p>
            <a:endParaRPr lang="en-US" altLang="th-TH" sz="4400">
              <a:latin typeface="Cordia New" panose="020B0304020202020204" charset="0"/>
              <a:cs typeface="Cordia New" panose="020B030402020202020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F09F8F3-16AF-49F2-AA0F-7FB133ED1D25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985" y="2137410"/>
            <a:ext cx="7465060" cy="3989070"/>
          </a:xfrm>
        </p:spPr>
        <p:txBody>
          <a:bodyPr/>
          <a:p>
            <a:pPr marL="0" indent="0">
              <a:buNone/>
            </a:pPr>
            <a:r>
              <a:rPr lang="en-US" altLang="en-US" b="1">
                <a:solidFill>
                  <a:schemeClr val="accent4">
                    <a:lumMod val="75000"/>
                  </a:schemeClr>
                </a:solidFill>
              </a:rPr>
              <a:t>Anything the unbeliever can do is not a part of the spiritual life</a:t>
            </a:r>
            <a:endParaRPr lang="en-US" altLang="en-US" b="1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altLang="en-US" b="1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th-TH" altLang="en-US" b="1">
                <a:solidFill>
                  <a:schemeClr val="accent4">
                    <a:lumMod val="75000"/>
                  </a:schemeClr>
                </a:solidFill>
              </a:rPr>
              <a:t>สิ่งใดก็ตามที่</a:t>
            </a:r>
            <a:r>
              <a:rPr lang="th-TH" altLang="en-US" b="1">
                <a:solidFill>
                  <a:srgbClr val="FF0000"/>
                </a:solidFill>
              </a:rPr>
              <a:t>ผู้ที่ไม่เชื่อ</a:t>
            </a:r>
            <a:r>
              <a:rPr lang="th-TH" altLang="en-US" b="1">
                <a:solidFill>
                  <a:schemeClr val="accent4">
                    <a:lumMod val="75000"/>
                  </a:schemeClr>
                </a:solidFill>
              </a:rPr>
              <a:t>สามารถทำได้ สิ่งนั้นไม่ได้เป็นส่วนในชีวิตฝ่ายวิญญาณ</a:t>
            </a:r>
            <a:endParaRPr lang="th-TH" altLang="en-US" b="1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altLang="th-TH" b="1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F09F8F3-16AF-49F2-AA0F-7FB133ED1D25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05495" cy="4526280"/>
          </a:xfrm>
        </p:spPr>
        <p:txBody>
          <a:bodyPr/>
          <a:p>
            <a:pPr marL="0" indent="0" algn="ctr">
              <a:buNone/>
            </a:pPr>
            <a:r>
              <a:rPr lang="en-US" sz="4000"/>
              <a:t>2 </a:t>
            </a:r>
            <a:r>
              <a:rPr lang="th-TH" sz="4000"/>
              <a:t>ทิโมธี </a:t>
            </a:r>
            <a:r>
              <a:rPr lang="en-US" sz="4000"/>
              <a:t>3:5  </a:t>
            </a:r>
            <a:endParaRPr lang="en-US" sz="4000"/>
          </a:p>
          <a:p>
            <a:pPr marL="0" indent="0">
              <a:buNone/>
            </a:pPr>
            <a:r>
              <a:rPr lang="th-TH" altLang="en-US" sz="4000"/>
              <a:t>“</a:t>
            </a:r>
            <a:r>
              <a:rPr lang="en-US" sz="4000"/>
              <a:t>เขามีสภาพทางของพระเจ้า </a:t>
            </a:r>
            <a:r>
              <a:rPr lang="en-US">
                <a:solidFill>
                  <a:srgbClr val="FF0000"/>
                </a:solidFill>
              </a:rPr>
              <a:t>[εὐσέβεια eusebia/ godliness “good worship”]</a:t>
            </a:r>
            <a:r>
              <a:rPr lang="en-US" sz="4000"/>
              <a:t>ภายนอก </a:t>
            </a:r>
            <a:endParaRPr lang="en-US" sz="4000"/>
          </a:p>
          <a:p>
            <a:pPr marL="0" indent="0">
              <a:buNone/>
            </a:pPr>
            <a:r>
              <a:rPr lang="en-US" sz="4000"/>
              <a:t>แต่ฤทธิ์ของทางนั้นเขาปฏิเสธเสีย คนอย่างนี้ท่านจงผินหน้าหนีจากเขาเสียด้วย</a:t>
            </a:r>
            <a:r>
              <a:rPr lang="th-TH" altLang="en-US" sz="4000"/>
              <a:t>”</a:t>
            </a:r>
            <a:r>
              <a:rPr lang="en-US" sz="4000"/>
              <a:t> </a:t>
            </a:r>
            <a:endParaRPr lang="en-US" sz="40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F09F8F3-16AF-49F2-AA0F-7FB133ED1D25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990600"/>
            <a:ext cx="6663055" cy="5151120"/>
          </a:xfrm>
        </p:spPr>
        <p:txBody>
          <a:bodyPr/>
          <a:p>
            <a:pPr marL="0" indent="0">
              <a:buNone/>
            </a:pPr>
            <a:r>
              <a:rPr lang="th-TH" altLang="en-US" sz="4000"/>
              <a:t>ผู้ที่ไม่เชื่อสามารถ </a:t>
            </a:r>
            <a:endParaRPr lang="th-TH" altLang="en-US" sz="4000"/>
          </a:p>
          <a:p>
            <a:r>
              <a:rPr lang="th-TH" altLang="en-US" sz="4000"/>
              <a:t>เข้าโบสถ์</a:t>
            </a:r>
            <a:endParaRPr lang="th-TH" altLang="en-US" sz="4000"/>
          </a:p>
          <a:p>
            <a:r>
              <a:rPr lang="th-TH" altLang="en-US" sz="4000"/>
              <a:t>ร้องเพลงคริสเตียน</a:t>
            </a:r>
            <a:endParaRPr lang="th-TH" altLang="en-US" sz="4000"/>
          </a:p>
          <a:p>
            <a:r>
              <a:rPr lang="th-TH" altLang="en-US" sz="4000"/>
              <a:t>อธิษฐาน</a:t>
            </a:r>
            <a:endParaRPr lang="th-TH" altLang="en-US" sz="4000"/>
          </a:p>
          <a:p>
            <a:r>
              <a:rPr lang="th-TH" altLang="en-US" sz="4000"/>
              <a:t>ถวายทรัพย์</a:t>
            </a:r>
            <a:endParaRPr lang="th-TH" altLang="en-US" sz="4000"/>
          </a:p>
          <a:p>
            <a:r>
              <a:rPr lang="th-TH" altLang="en-US" sz="4000"/>
              <a:t>ช่วยคนในสังคมโดยอ้างพระนามพระเยซู</a:t>
            </a:r>
            <a:endParaRPr lang="th-TH" altLang="en-US" sz="4000"/>
          </a:p>
          <a:p>
            <a:r>
              <a:rPr lang="th-TH" altLang="en-US" sz="4000"/>
              <a:t>บอกว่า “ฉันรักพระเจ้า”</a:t>
            </a:r>
            <a:endParaRPr lang="th-TH" altLang="en-US" sz="40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F09F8F3-16AF-49F2-AA0F-7FB133ED1D25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430895" cy="5151120"/>
          </a:xfrm>
        </p:spPr>
        <p:txBody>
          <a:bodyPr>
            <a:noAutofit/>
          </a:bodyPr>
          <a:p>
            <a:pPr marL="0" indent="0">
              <a:buNone/>
            </a:pPr>
            <a:r>
              <a:rPr lang="th-TH" altLang="en-US">
                <a:latin typeface="Angsana New" panose="02020603050405020304" charset="0"/>
                <a:cs typeface="Angsana New" panose="02020603050405020304" charset="0"/>
              </a:rPr>
              <a:t>ผู้ที่ไม่เชื่อ</a:t>
            </a:r>
            <a:r>
              <a:rPr lang="th-TH" altLang="en-US" i="1">
                <a:solidFill>
                  <a:srgbClr val="FF0000"/>
                </a:solidFill>
                <a:latin typeface="Angsana New" panose="02020603050405020304" charset="0"/>
                <a:cs typeface="Angsana New" panose="02020603050405020304" charset="0"/>
              </a:rPr>
              <a:t>ไม่สามารถ </a:t>
            </a:r>
            <a:endParaRPr lang="th-TH" altLang="en-US">
              <a:solidFill>
                <a:srgbClr val="FF0000"/>
              </a:solidFill>
              <a:latin typeface="Angsana New" panose="02020603050405020304" charset="0"/>
              <a:cs typeface="Angsana New" panose="02020603050405020304" charset="0"/>
            </a:endParaRPr>
          </a:p>
          <a:p>
            <a:r>
              <a:rPr lang="th-TH" altLang="en-US">
                <a:latin typeface="Angsana New" panose="02020603050405020304" charset="0"/>
                <a:cs typeface="Angsana New" panose="02020603050405020304" charset="0"/>
              </a:rPr>
              <a:t>เข้าโบสถ์ด้วยแรงจูงใจที่ถูกต้อง (เพื่อเรียนพระคัมภีร์ ร่วมกันร้องเพลงนมัสการ รับพิธีศีลมหาสนิท)  </a:t>
            </a:r>
            <a:endParaRPr lang="th-TH" altLang="en-US">
              <a:latin typeface="Angsana New" panose="02020603050405020304" charset="0"/>
              <a:cs typeface="Angsana New" panose="02020603050405020304" charset="0"/>
            </a:endParaRPr>
          </a:p>
          <a:p>
            <a:r>
              <a:rPr lang="th-TH" altLang="en-US">
                <a:latin typeface="Angsana New" panose="02020603050405020304" charset="0"/>
                <a:cs typeface="Angsana New" panose="02020603050405020304" charset="0"/>
              </a:rPr>
              <a:t>ร้องเพลงนมัสการพระเจ้าโดยเห็นคุณค่าในพระเจ้าและแผนการพระคุณของพระองค์</a:t>
            </a:r>
            <a:endParaRPr lang="th-TH" altLang="en-US">
              <a:latin typeface="Angsana New" panose="02020603050405020304" charset="0"/>
              <a:cs typeface="Angsana New" panose="02020603050405020304" charset="0"/>
            </a:endParaRPr>
          </a:p>
          <a:p>
            <a:r>
              <a:rPr lang="th-TH" altLang="en-US">
                <a:latin typeface="Angsana New" panose="02020603050405020304" charset="0"/>
                <a:cs typeface="Angsana New" panose="02020603050405020304" charset="0"/>
              </a:rPr>
              <a:t>อธิษฐานด้วยจิตใจสะอาดและด้วยฤทธิ์เดชจากพระวิญญาณบริสุทธิ์ (สดุดี</a:t>
            </a:r>
            <a:r>
              <a:rPr lang="en-US" altLang="th-TH">
                <a:latin typeface="Angsana New" panose="02020603050405020304" charset="0"/>
                <a:cs typeface="Angsana New" panose="02020603050405020304" charset="0"/>
              </a:rPr>
              <a:t> 66:18)</a:t>
            </a:r>
            <a:r>
              <a:rPr lang="th-TH" altLang="en-US">
                <a:latin typeface="Angsana New" panose="02020603050405020304" charset="0"/>
                <a:cs typeface="Angsana New" panose="02020603050405020304" charset="0"/>
              </a:rPr>
              <a:t> </a:t>
            </a:r>
            <a:endParaRPr lang="th-TH" altLang="en-US">
              <a:latin typeface="Angsana New" panose="02020603050405020304" charset="0"/>
              <a:cs typeface="Angsana New" panose="02020603050405020304" charset="0"/>
            </a:endParaRPr>
          </a:p>
          <a:p>
            <a:r>
              <a:rPr lang="th-TH" altLang="en-US">
                <a:latin typeface="Angsana New" panose="02020603050405020304" charset="0"/>
                <a:cs typeface="Angsana New" panose="02020603050405020304" charset="0"/>
              </a:rPr>
              <a:t>ถวายทรัพย์ด้วยแรงจูงใจที่ถูกต้อง</a:t>
            </a:r>
            <a:r>
              <a:rPr lang="en-US" altLang="th-TH">
                <a:latin typeface="Angsana New" panose="02020603050405020304" charset="0"/>
                <a:cs typeface="Angsana New" panose="02020603050405020304" charset="0"/>
              </a:rPr>
              <a:t> (2 </a:t>
            </a:r>
            <a:r>
              <a:rPr lang="th-TH" altLang="th-TH">
                <a:latin typeface="Angsana New" panose="02020603050405020304" charset="0"/>
                <a:cs typeface="Angsana New" panose="02020603050405020304" charset="0"/>
              </a:rPr>
              <a:t>โครินธ์ 9</a:t>
            </a:r>
            <a:r>
              <a:rPr lang="en-US" altLang="th-TH">
                <a:latin typeface="Angsana New" panose="02020603050405020304" charset="0"/>
                <a:cs typeface="Angsana New" panose="02020603050405020304" charset="0"/>
              </a:rPr>
              <a:t>:7)</a:t>
            </a:r>
            <a:endParaRPr lang="en-US" altLang="th-TH">
              <a:latin typeface="Angsana New" panose="02020603050405020304" charset="0"/>
              <a:cs typeface="Angsana New" panose="02020603050405020304" charset="0"/>
            </a:endParaRPr>
          </a:p>
          <a:p>
            <a:r>
              <a:rPr lang="th-TH" altLang="en-US">
                <a:latin typeface="Angsana New" panose="02020603050405020304" charset="0"/>
                <a:cs typeface="Angsana New" panose="02020603050405020304" charset="0"/>
              </a:rPr>
              <a:t>ช่วยคนในสังคมในพระนามพระเยซู</a:t>
            </a:r>
            <a:endParaRPr lang="th-TH" altLang="en-US">
              <a:latin typeface="Angsana New" panose="02020603050405020304" charset="0"/>
              <a:cs typeface="Angsana New" panose="02020603050405020304" charset="0"/>
            </a:endParaRPr>
          </a:p>
          <a:p>
            <a:r>
              <a:rPr lang="th-TH" altLang="en-US">
                <a:latin typeface="Angsana New" panose="02020603050405020304" charset="0"/>
                <a:cs typeface="Angsana New" panose="02020603050405020304" charset="0"/>
              </a:rPr>
              <a:t>บอกว่า “ฉันรักพระเจ้า” โดยปราศจากความหน้าซื่อใจคด </a:t>
            </a:r>
            <a:r>
              <a:rPr lang="en-US" altLang="th-TH">
                <a:latin typeface="Angsana New" panose="02020603050405020304" charset="0"/>
                <a:cs typeface="Angsana New" panose="02020603050405020304" charset="0"/>
              </a:rPr>
              <a:t>(</a:t>
            </a:r>
            <a:r>
              <a:rPr lang="en-US" altLang="en-US">
                <a:latin typeface="Angsana New" panose="02020603050405020304" charset="0"/>
                <a:cs typeface="Angsana New" panose="02020603050405020304" charset="0"/>
              </a:rPr>
              <a:t>hypocrisy)</a:t>
            </a:r>
            <a:r>
              <a:rPr lang="th-TH" altLang="en-US" sz="3100">
                <a:latin typeface="Angsana New" panose="02020603050405020304" charset="0"/>
                <a:cs typeface="Angsana New" panose="02020603050405020304" charset="0"/>
              </a:rPr>
              <a:t> เพราะพวกเขาไม่เชื่อฟังพระเจ้า </a:t>
            </a:r>
            <a:endParaRPr lang="th-TH" altLang="en-US" sz="3100">
              <a:latin typeface="Angsana New" panose="02020603050405020304" charset="0"/>
              <a:cs typeface="Angsana New" panose="0202060305040502030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F09F8F3-16AF-49F2-AA0F-7FB133ED1D25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083"/>
            <a:ext cx="8229600" cy="1143000"/>
          </a:xfrm>
        </p:spPr>
        <p:txBody>
          <a:bodyPr/>
          <a:p>
            <a:r>
              <a:rPr lang="en-US" sz="4000">
                <a:latin typeface="Angsana New" panose="02020603050405020304" charset="0"/>
                <a:cs typeface="Angsana New" panose="02020603050405020304" charset="0"/>
              </a:rPr>
              <a:t>2 </a:t>
            </a:r>
            <a:r>
              <a:rPr lang="th-TH" sz="4000">
                <a:latin typeface="Angsana New" panose="02020603050405020304" charset="0"/>
                <a:cs typeface="Angsana New" panose="02020603050405020304" charset="0"/>
              </a:rPr>
              <a:t>โครินธ์ 9</a:t>
            </a:r>
            <a:r>
              <a:rPr lang="en-US" sz="4000">
                <a:latin typeface="Angsana New" panose="02020603050405020304" charset="0"/>
                <a:cs typeface="Angsana New" panose="02020603050405020304" charset="0"/>
              </a:rPr>
              <a:t>:</a:t>
            </a:r>
            <a:r>
              <a:rPr lang="en-US" altLang="zh-CN" sz="4000">
                <a:latin typeface="Angsana New" panose="02020603050405020304" charset="0"/>
                <a:cs typeface="Angsana New" panose="02020603050405020304" charset="0"/>
              </a:rPr>
              <a:t>7</a:t>
            </a:r>
            <a:endParaRPr lang="en-US" altLang="zh-CN" sz="4000">
              <a:latin typeface="Angsana New" panose="02020603050405020304" charset="0"/>
              <a:cs typeface="Angsana New" panose="0202060305040502030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6"/>
            <a:ext cx="8229600" cy="4525963"/>
          </a:xfrm>
        </p:spPr>
        <p:txBody>
          <a:bodyPr/>
          <a:p>
            <a:r>
              <a:rPr lang="en-US" sz="4000"/>
              <a:t> ทุกคนจงให้ตามที่เขาได้คิดหมายไว้ในใจ มิใช่ให้ด้วยนึกเสียดาย มิใช่ให้ด้วยการฝืนใจ เพราะว่าพระเจ้าทรงรักคนนั้นที่ให้ด้วยใจยินดี</a:t>
            </a:r>
            <a:endParaRPr lang="en-US" sz="4000"/>
          </a:p>
          <a:p>
            <a:r>
              <a:rPr lang="en-US"/>
              <a:t>Each one, as he purposes in his heart, let him give; not of grief, or of necessity, for God loves a cheerful [</a:t>
            </a:r>
            <a:r>
              <a:rPr lang="en-US">
                <a:solidFill>
                  <a:srgbClr val="FF0000"/>
                </a:solidFill>
              </a:rPr>
              <a:t>ἱλαρός / hilaros/ hilarious</a:t>
            </a:r>
            <a:r>
              <a:rPr lang="en-US"/>
              <a:t>] giver. 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F09F8F3-16AF-49F2-AA0F-7FB133ED1D25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F09F8F3-16AF-49F2-AA0F-7FB133ED1D25}" type="slidenum">
              <a:rPr lang="en-US" smtClean="0"/>
            </a:fld>
            <a:endParaRPr lang="en-US"/>
          </a:p>
        </p:txBody>
      </p:sp>
      <p:pic>
        <p:nvPicPr>
          <p:cNvPr id="9" name="Content Placeholder 8" descr="2 Corinth 9 7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609600" y="767080"/>
            <a:ext cx="8229600" cy="53244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2523</Words>
  <Application>WPS Presentation</Application>
  <PresentationFormat>On-screen Show (4:3)</PresentationFormat>
  <Paragraphs>122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5" baseType="lpstr">
      <vt:lpstr>Arial</vt:lpstr>
      <vt:lpstr>宋体</vt:lpstr>
      <vt:lpstr>Wingdings</vt:lpstr>
      <vt:lpstr>Calibri</vt:lpstr>
      <vt:lpstr>Cordia New</vt:lpstr>
      <vt:lpstr>Arial Narrow</vt:lpstr>
      <vt:lpstr>Angsana New</vt:lpstr>
      <vt:lpstr>微软雅黑</vt:lpstr>
      <vt:lpstr>Arial Unicode MS</vt:lpstr>
      <vt:lpstr>Cordia New</vt:lpstr>
      <vt:lpstr>Calibri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2 โครินธ์ 9:7</vt:lpstr>
      <vt:lpstr>PowerPoint 演示文稿</vt:lpstr>
      <vt:lpstr>Hilarious: ขำกลิ่ง ตลกมาก </vt:lpstr>
      <vt:lpstr>PowerPoint 演示文稿</vt:lpstr>
      <vt:lpstr>มาระโก 12:41-44;  ลูกา 21:1-4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sawokproductions</cp:lastModifiedBy>
  <cp:revision>20</cp:revision>
  <dcterms:created xsi:type="dcterms:W3CDTF">2016-03-13T02:38:00Z</dcterms:created>
  <dcterms:modified xsi:type="dcterms:W3CDTF">2021-07-22T11:02:41Z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1033-11.2.0.10223</vt:lpwstr>
  </property>
</Properties>
</file>