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83" r:id="rId3"/>
    <p:sldId id="268" r:id="rId4"/>
    <p:sldId id="269" r:id="rId5"/>
    <p:sldId id="266" r:id="rId6"/>
    <p:sldId id="264" r:id="rId7"/>
    <p:sldId id="267" r:id="rId8"/>
    <p:sldId id="265" r:id="rId9"/>
    <p:sldId id="280" r:id="rId10"/>
    <p:sldId id="257" r:id="rId11"/>
    <p:sldId id="277" r:id="rId12"/>
    <p:sldId id="271" r:id="rId13"/>
    <p:sldId id="285" r:id="rId14"/>
    <p:sldId id="28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3" autoAdjust="0"/>
  </p:normalViewPr>
  <p:slideViewPr>
    <p:cSldViewPr>
      <p:cViewPr varScale="1">
        <p:scale>
          <a:sx n="66" d="100"/>
          <a:sy n="66" d="100"/>
        </p:scale>
        <p:origin x="-317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/>
        </p:nvSpPr>
        <p:spPr>
          <a:xfrm>
            <a:off x="1905000" y="28190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3500"/>
              <a:t>INTRODUCTION TO THE SPIRITUAL LIFE</a:t>
            </a:r>
            <a:endParaRPr lang="en-US" altLang="th-TH" sz="3500"/>
          </a:p>
          <a:p>
            <a:endParaRPr lang="en-US" altLang="th-TH" sz="3500"/>
          </a:p>
          <a:p>
            <a:r>
              <a:rPr lang="th-TH" sz="6000"/>
              <a:t>การแนะนำชีวิตฝ่ายวิญญาณ</a:t>
            </a:r>
            <a:r>
              <a:rPr lang="th-TH" sz="5000"/>
              <a:t> </a:t>
            </a:r>
            <a:endParaRPr lang="th-TH" sz="5000"/>
          </a:p>
          <a:p>
            <a:endParaRPr lang="th-TH" sz="3500"/>
          </a:p>
          <a:p>
            <a:r>
              <a:rPr lang="en-US" sz="3500"/>
              <a:t>(ITTSL 12)</a:t>
            </a:r>
            <a:endParaRPr lang="en-US"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325563"/>
          </a:xfrm>
        </p:spPr>
        <p:txBody>
          <a:bodyPr/>
          <a:p>
            <a:r>
              <a:rPr lang="th-TH" altLang="en-US"/>
              <a:t>                           ยอห์น 3</a:t>
            </a:r>
            <a:r>
              <a:rPr lang="en-US" altLang="en-US"/>
              <a:t>:</a:t>
            </a:r>
            <a:r>
              <a:rPr lang="th-TH" altLang="en-US"/>
              <a:t>16</a:t>
            </a:r>
            <a:endParaRPr lang="th-TH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th-TH" sz="4400"/>
          </a:p>
          <a:p>
            <a:r>
              <a:rPr lang="th-TH" sz="4400"/>
              <a:t>พระเจ้าทรงรักโลกขนาดนี้</a:t>
            </a:r>
            <a:r>
              <a:rPr lang="en-US" altLang="th-TH" sz="4400"/>
              <a:t> (</a:t>
            </a:r>
            <a:r>
              <a:rPr lang="th-TH" altLang="th-TH" sz="4400"/>
              <a:t>หรือ อย่างนี้ว่า)</a:t>
            </a:r>
            <a:r>
              <a:rPr lang="th-TH" sz="4400"/>
              <a:t> พระองค์ทรงประทานบุตรของพระองค์ ผู้บังเกิดอย่างเอกลักษณ์เฉพาะ เพื่อผู้ใดก็ตามที่วางใจเชื่อในพระองค์ จะไม่พนาศแต่มีชีวิตนิรันดร์</a:t>
            </a:r>
            <a:endParaRPr lang="th-TH"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10820400" cy="455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“By </a:t>
            </a:r>
            <a:r>
              <a:rPr lang="en-US" sz="3000" dirty="0"/>
              <a:t>faith </a:t>
            </a:r>
            <a:r>
              <a:rPr lang="en-US" sz="3000" dirty="0" smtClean="0"/>
              <a:t>[applied doctrine] Abraham</a:t>
            </a:r>
            <a:r>
              <a:rPr lang="en-US" sz="3000" dirty="0"/>
              <a:t>, being tested, </a:t>
            </a:r>
            <a:r>
              <a:rPr lang="en-US" sz="3000" dirty="0" smtClean="0"/>
              <a:t>offered </a:t>
            </a:r>
            <a:r>
              <a:rPr lang="en-US" sz="3000" dirty="0"/>
              <a:t>up Isaac.  </a:t>
            </a:r>
            <a:r>
              <a:rPr lang="en-US" sz="3000" dirty="0" smtClean="0"/>
              <a:t>And </a:t>
            </a:r>
            <a:r>
              <a:rPr lang="en-US" sz="3000" dirty="0"/>
              <a:t>he who had received the promises offered up </a:t>
            </a:r>
            <a:r>
              <a:rPr lang="en-US" sz="3000" dirty="0" smtClean="0"/>
              <a:t>his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strike="sngStrike" dirty="0"/>
              <a:t>only-begotten </a:t>
            </a:r>
            <a:r>
              <a:rPr lang="en-US" sz="3000" strike="sngStrike" dirty="0" smtClean="0"/>
              <a:t>son </a:t>
            </a:r>
            <a:r>
              <a:rPr lang="en-US" sz="3000" dirty="0" smtClean="0"/>
              <a:t>[</a:t>
            </a:r>
            <a:r>
              <a:rPr lang="vi-VN" sz="2400" dirty="0" smtClean="0">
                <a:cs typeface="Arabic Typesetting" pitchFamily="66" charset="-78"/>
              </a:rPr>
              <a:t>μονογενής</a:t>
            </a:r>
            <a:r>
              <a:rPr lang="en-US" sz="2400" dirty="0" smtClean="0">
                <a:cs typeface="Arabic Typesetting" pitchFamily="66" charset="-78"/>
              </a:rPr>
              <a:t>n</a:t>
            </a:r>
            <a:r>
              <a:rPr lang="en-US" sz="3000" dirty="0" smtClean="0"/>
              <a:t>/ mono-genes = uniquely born son],  </a:t>
            </a:r>
            <a:endParaRPr lang="en-US" sz="3000" dirty="0" smtClean="0"/>
          </a:p>
          <a:p>
            <a:pPr algn="ctr"/>
            <a:endParaRPr lang="vi-VN" sz="3200" dirty="0"/>
          </a:p>
          <a:p>
            <a:pPr algn="ctr"/>
            <a:r>
              <a:rPr lang="en-US" sz="3000" dirty="0" smtClean="0"/>
              <a:t>” (Heb. 11:17)</a:t>
            </a:r>
            <a:endParaRPr lang="en-US" sz="3000" dirty="0" smtClean="0"/>
          </a:p>
          <a:p>
            <a:pPr algn="ctr"/>
            <a:endParaRPr lang="en-US" sz="3000" dirty="0" smtClean="0"/>
          </a:p>
          <a:p>
            <a:pPr algn="ctr"/>
            <a:r>
              <a:rPr lang="en-US" sz="2600" dirty="0" smtClean="0"/>
              <a:t>“And </a:t>
            </a:r>
            <a:r>
              <a:rPr lang="en-US" sz="2600" dirty="0"/>
              <a:t>the sons of </a:t>
            </a:r>
            <a:r>
              <a:rPr lang="en-US" sz="2600" dirty="0" err="1"/>
              <a:t>Keturah</a:t>
            </a:r>
            <a:r>
              <a:rPr lang="en-US" sz="2600" dirty="0"/>
              <a:t>, Abraham's concubine: She bore </a:t>
            </a:r>
            <a:r>
              <a:rPr lang="en-US" sz="2600" dirty="0" err="1"/>
              <a:t>Zimran</a:t>
            </a:r>
            <a:r>
              <a:rPr lang="en-US" sz="2600" dirty="0"/>
              <a:t>, and </a:t>
            </a:r>
            <a:r>
              <a:rPr lang="en-US" sz="2600" dirty="0" err="1"/>
              <a:t>Jokshan</a:t>
            </a:r>
            <a:r>
              <a:rPr lang="en-US" sz="2600" dirty="0"/>
              <a:t>, and Medan, and </a:t>
            </a:r>
            <a:r>
              <a:rPr lang="en-US" sz="2600" dirty="0" err="1"/>
              <a:t>Midian</a:t>
            </a:r>
            <a:r>
              <a:rPr lang="en-US" sz="2600" dirty="0"/>
              <a:t>, and </a:t>
            </a:r>
            <a:r>
              <a:rPr lang="en-US" sz="2600" dirty="0" err="1"/>
              <a:t>Ishbak</a:t>
            </a:r>
            <a:r>
              <a:rPr lang="en-US" sz="2600" dirty="0"/>
              <a:t>, and </a:t>
            </a:r>
            <a:r>
              <a:rPr lang="en-US" sz="2600" dirty="0" err="1"/>
              <a:t>Shuah</a:t>
            </a:r>
            <a:r>
              <a:rPr lang="en-US" sz="2600" dirty="0" smtClean="0"/>
              <a:t>.”</a:t>
            </a:r>
            <a:endParaRPr lang="en-US" sz="2600" dirty="0" smtClean="0"/>
          </a:p>
          <a:p>
            <a:pPr algn="ctr"/>
            <a:r>
              <a:rPr lang="en-US" sz="2600" dirty="0" smtClean="0"/>
              <a:t>(1 Chronicles 1:32, see also Genesis 25:1-6)</a:t>
            </a:r>
            <a:endParaRPr lang="en-US" sz="2600" dirty="0"/>
          </a:p>
          <a:p>
            <a:pPr algn="ctr"/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95400" y="1143000"/>
            <a:ext cx="990092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th-TH" sz="4000"/>
              <a:t>ฮีบรู </a:t>
            </a:r>
            <a:r>
              <a:rPr lang="en-US" sz="4000"/>
              <a:t>11:17</a:t>
            </a:r>
            <a:endParaRPr lang="en-US" sz="4000"/>
          </a:p>
          <a:p>
            <a:endParaRPr lang="en-US" sz="4000"/>
          </a:p>
          <a:p>
            <a:r>
              <a:rPr lang="en-US" sz="5000"/>
              <a:t> โดยความเชื่อ เมื่ออับราฮัมถูก</a:t>
            </a:r>
            <a:r>
              <a:rPr lang="en-US" sz="5000" strike="sngStrike">
                <a:solidFill>
                  <a:schemeClr val="tx1"/>
                </a:solidFill>
                <a:uFillTx/>
              </a:rPr>
              <a:t>ลองใจ</a:t>
            </a:r>
            <a:r>
              <a:rPr lang="en-US" sz="5000">
                <a:solidFill>
                  <a:schemeClr val="tx1"/>
                </a:solidFill>
                <a:uFillTx/>
              </a:rPr>
              <a:t> </a:t>
            </a:r>
            <a:r>
              <a:rPr lang="th-TH" sz="5000" b="1">
                <a:solidFill>
                  <a:schemeClr val="tx1"/>
                </a:solidFill>
                <a:uFillTx/>
              </a:rPr>
              <a:t>ทดสอบ</a:t>
            </a:r>
            <a:r>
              <a:rPr lang="en-US" altLang="th-TH" sz="5000" b="1">
                <a:solidFill>
                  <a:schemeClr val="tx1"/>
                </a:solidFill>
                <a:uFillTx/>
              </a:rPr>
              <a:t> </a:t>
            </a:r>
            <a:r>
              <a:rPr lang="en-US" sz="5000"/>
              <a:t>ก็ได้ถวายอิสอัคเป็นเครื่องบูชา นี่แหละท่านผู้ได้รับพระสัญญาเหล่านั้นก็ได้ถวายบุตรชาย</a:t>
            </a:r>
            <a:r>
              <a:rPr lang="en-US" sz="5000" strike="sngStrike">
                <a:solidFill>
                  <a:schemeClr val="tx1"/>
                </a:solidFill>
                <a:uFillTx/>
              </a:rPr>
              <a:t>คนเดียว</a:t>
            </a:r>
            <a:r>
              <a:rPr lang="en-US" sz="5000">
                <a:solidFill>
                  <a:schemeClr val="tx1"/>
                </a:solidFill>
                <a:uFillTx/>
              </a:rPr>
              <a:t> </a:t>
            </a:r>
            <a:r>
              <a:rPr lang="th-TH" sz="5000" b="1">
                <a:solidFill>
                  <a:schemeClr val="tx1"/>
                </a:solidFill>
                <a:uFillTx/>
              </a:rPr>
              <a:t>ซึ่งบังเกิดอย่างเอกลักษ์เฉพาะ</a:t>
            </a:r>
            <a:r>
              <a:rPr lang="en-US" sz="5000">
                <a:solidFill>
                  <a:schemeClr val="tx1"/>
                </a:solidFill>
                <a:uFillTx/>
              </a:rPr>
              <a:t> </a:t>
            </a:r>
            <a:r>
              <a:rPr lang="en-US" sz="2600" dirty="0" smtClean="0">
                <a:sym typeface="+mn-ea"/>
              </a:rPr>
              <a:t>[</a:t>
            </a:r>
            <a:r>
              <a:rPr lang="vi-VN" sz="2600" dirty="0" smtClean="0">
                <a:cs typeface="Arabic Typesetting" pitchFamily="66" charset="-78"/>
                <a:sym typeface="+mn-ea"/>
              </a:rPr>
              <a:t>μονογενής</a:t>
            </a:r>
            <a:r>
              <a:rPr lang="th-TH" altLang="vi-VN" sz="2600" dirty="0" smtClean="0">
                <a:cs typeface="Arabic Typesetting" pitchFamily="66" charset="-78"/>
                <a:sym typeface="+mn-ea"/>
              </a:rPr>
              <a:t> </a:t>
            </a:r>
            <a:r>
              <a:rPr lang="en-US" sz="2600" dirty="0" smtClean="0">
                <a:sym typeface="+mn-ea"/>
              </a:rPr>
              <a:t>/ mono-genes = uniquely born son]</a:t>
            </a:r>
            <a:r>
              <a:rPr lang="th-TH" altLang="en-US" sz="2600" dirty="0" smtClean="0">
                <a:sym typeface="+mn-ea"/>
              </a:rPr>
              <a:t> </a:t>
            </a:r>
            <a:r>
              <a:rPr lang="en-US" sz="5000"/>
              <a:t>ของตน</a:t>
            </a:r>
            <a:endParaRPr lang="en-US"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43000" y="1371600"/>
            <a:ext cx="941324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th-TH" sz="4000" b="1">
                <a:latin typeface="Cordia New" panose="020B0304020202020204" charset="0"/>
                <a:cs typeface="Cordia New" panose="020B0304020202020204" charset="0"/>
              </a:rPr>
              <a:t>ยอห์น </a:t>
            </a:r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 1:14  </a:t>
            </a:r>
            <a:endParaRPr 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พระวาทะ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[ </a:t>
            </a:r>
            <a:r>
              <a:rPr lang="en-US" altLang="en-US" sz="2600">
                <a:latin typeface="Cordia New" panose="020B0304020202020204" charset="0"/>
                <a:cs typeface="Cordia New" panose="020B0304020202020204" charset="0"/>
              </a:rPr>
              <a:t>λογος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/ Logos / “Word”] </a:t>
            </a:r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ได้ทรงสภาพของเนื้อหนัง และทรงอยู่ท่ามกลางเรา (และเราทั้งหลายได้เห็นสง่าราศีของพระองค์ คือสง่าราศีอันสมกับพระบุตรองค์เดียวที่บังเกิดจากพระบิดา) บริบูรณ์ด้วยพระคุณและความจริง 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7800" y="3733800"/>
            <a:ext cx="94132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www.ibdoctrine.org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cBook\Desktop\john-3-16-sign-at-football-game (1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64" y="1219201"/>
            <a:ext cx="8681272" cy="46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Book\Desktop\goal post expand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275"/>
            <a:ext cx="8646160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Book\Desktop\john 3 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143001"/>
            <a:ext cx="6073775" cy="45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acBook\Desktop\John 3 at basebal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9865995" cy="5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tim-tebow-john-3-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035"/>
            <a:ext cx="8750300" cy="60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cBook\Desktop\Goal-vs.-Seattle-John-3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7642225" cy="63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0650" y="278130"/>
            <a:ext cx="4330065" cy="63017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000" y="533400"/>
            <a:ext cx="305244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Ricardo Izecson dos Santos Leite, aka Kaka, wants to spread the word of the Lord when he retires from football.</a:t>
            </a:r>
            <a:endParaRPr lang="en-US"/>
          </a:p>
          <a:p>
            <a:endParaRPr lang="en-US"/>
          </a:p>
          <a:p>
            <a:r>
              <a:rPr lang="en-US"/>
              <a:t> ‘I would like that a lot,’ the Brazilian said in interview with the Italian edition of GQ. ‘It’s a difficult road – you have to study theology and deepen your study of the Bible.’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ουτως 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γαρ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ηγαπησεν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ο  θεος τον κοσμον </a:t>
            </a:r>
            <a:br>
              <a:rPr lang="en-US" sz="4400" dirty="0" smtClean="0">
                <a:effectLst/>
                <a:latin typeface="Angsana New" panose="02020603050405020304" pitchFamily="18" charset="-34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ωστε  τον  υιον   μονογενη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εδωκεν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ινα  πας ο πιστευων  εις  αυτον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μη  αποληται 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αλλ  εχη ζωην  αιωνιον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For God loved the world in this way: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He gave His Son, the uniquely born One,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in order that whosoever believed in Him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would never perish, but have eternal life.</a:t>
            </a:r>
            <a:endParaRPr lang="en-US" sz="4400" dirty="0">
              <a:effectLst/>
              <a:latin typeface="Angsana New" panose="02020603050405020304" pitchFamily="18" charset="-34"/>
              <a:ea typeface="宋体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0</TotalTime>
  <Words>1710</Words>
  <Application>WPS Presentation</Application>
  <PresentationFormat>Custom</PresentationFormat>
  <Paragraphs>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Angsana New</vt:lpstr>
      <vt:lpstr>Arabic Typesetting</vt:lpstr>
      <vt:lpstr>Ezra SIL</vt:lpstr>
      <vt:lpstr>微软雅黑</vt:lpstr>
      <vt:lpstr>Arial Unicode MS</vt:lpstr>
      <vt:lpstr>华文楷体</vt:lpstr>
      <vt:lpstr>Corbel</vt:lpstr>
      <vt:lpstr>Calibri</vt:lpstr>
      <vt:lpstr>DilleniaUPC</vt:lpstr>
      <vt:lpstr>Angsana New</vt:lpstr>
      <vt:lpstr>Cordia New</vt:lpstr>
      <vt:lpstr>深度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ουτως  γαρ  ηγαπησεν  ο  θεος τον κοσμον   ωστε  τον  υιον   μονογενη εδωκεν   ινα  πας ο πιστευων  εις  αυτον  μη  αποληται  αλλ  εχη ζωην  αιωνιον   For God loved the world in this way: He gave His Son, the uniquely born One, in order that whosoever believed in Him would never perish, but have eternal life.</vt:lpstr>
      <vt:lpstr>                           ยอห์น 3:16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sawokproductions</cp:lastModifiedBy>
  <cp:revision>7</cp:revision>
  <dcterms:created xsi:type="dcterms:W3CDTF">2018-03-11T07:16:00Z</dcterms:created>
  <dcterms:modified xsi:type="dcterms:W3CDTF">2021-07-29T04:06:01Z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